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8" r:id="rId2"/>
    <p:sldId id="339" r:id="rId3"/>
    <p:sldId id="345" r:id="rId4"/>
    <p:sldId id="340" r:id="rId5"/>
    <p:sldId id="341" r:id="rId6"/>
    <p:sldId id="342" r:id="rId7"/>
    <p:sldId id="343" r:id="rId8"/>
    <p:sldId id="344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78" r:id="rId27"/>
    <p:sldId id="379" r:id="rId28"/>
    <p:sldId id="363" r:id="rId29"/>
    <p:sldId id="367" r:id="rId30"/>
    <p:sldId id="365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38" r:id="rId41"/>
  </p:sldIdLst>
  <p:sldSz cx="12192000" cy="6858000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000"/>
    <a:srgbClr val="0066FF"/>
    <a:srgbClr val="000099"/>
    <a:srgbClr val="FF6600"/>
    <a:srgbClr val="978C28"/>
    <a:srgbClr val="D3C337"/>
    <a:srgbClr val="FF9933"/>
    <a:srgbClr val="66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 autoAdjust="0"/>
    <p:restoredTop sz="90979" autoAdjust="0"/>
  </p:normalViewPr>
  <p:slideViewPr>
    <p:cSldViewPr>
      <p:cViewPr varScale="1">
        <p:scale>
          <a:sx n="98" d="100"/>
          <a:sy n="98" d="100"/>
        </p:scale>
        <p:origin x="101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49E2CB30-4184-4C1B-912F-A6AED0718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86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120" y="3474720"/>
            <a:ext cx="768096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95859DDC-9015-4B39-98F8-9F9A698DF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628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859DDC-9015-4B39-98F8-9F9A698DFEA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3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228A5-DE51-45EB-A51E-AC7C60465EA1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40561574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vi-V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A6EDE-9D0A-48DF-8DB7-E6E7C6725AE9}" type="datetime1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27690330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5CB54-6AB1-4B04-9998-2469A6BA0B58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991882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D2B26-C4DE-45F6-A82F-4DCF9E9E95FB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85348029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249C8-BF7A-4990-B3B9-274312BE8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97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22116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459F9-7608-4E7E-AF0C-31D775524873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17655369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352799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5105401"/>
            <a:ext cx="10972800" cy="990599"/>
          </a:xfrm>
        </p:spPr>
        <p:txBody>
          <a:bodyPr/>
          <a:lstStyle>
            <a:lvl1pPr>
              <a:buFont typeface="Arial" pitchFamily="34" charset="0"/>
              <a:buChar char="­"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4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DB780-8063-410B-88BC-AD4AA3925B34}" type="datetime1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14957049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B3D5E-27DF-4C36-B508-84F53F5E9CA0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37012718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93FF4-33B5-438C-8DD9-E29AB6BB8043}" type="datetime1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56259912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5A6EA-EB31-4A91-90CD-BB8F6438FCF1}" type="datetime1">
              <a:rPr lang="en-US" smtClean="0"/>
              <a:t>5/28/21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213228791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9C9E2-06BB-41C5-A984-A694C29A16A3}" type="datetime1">
              <a:rPr lang="en-US" smtClean="0"/>
              <a:t>5/28/21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41127196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C2845-9148-4B5B-9562-D246E4219F47}" type="datetime1">
              <a:rPr lang="en-US" smtClean="0"/>
              <a:t>5/28/21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156685482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F83F0-61E2-46D0-B6E3-3CB47DF90001}" type="datetime1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327000721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48400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TRƯỜNG</a:t>
            </a:r>
            <a:r>
              <a:rPr lang="en-US" sz="1050" b="1" baseline="0">
                <a:solidFill>
                  <a:schemeClr val="bg1"/>
                </a:solidFill>
              </a:rPr>
              <a:t> ĐẠI HỌC CÔNG NGHỆ THÔNG TIN, </a:t>
            </a:r>
            <a:r>
              <a:rPr lang="en-US" sz="1050" b="1">
                <a:solidFill>
                  <a:schemeClr val="bg1"/>
                </a:solidFill>
              </a:rPr>
              <a:t>KHU</a:t>
            </a:r>
            <a:r>
              <a:rPr lang="en-US" sz="1050" b="1" baseline="0">
                <a:solidFill>
                  <a:schemeClr val="bg1"/>
                </a:solidFill>
              </a:rPr>
              <a:t> PHỐ 6, PHƯỜNG LINH TRUNG, QUẬN THỦ ĐỨC, TP. HỒ CHÍ MINH</a:t>
            </a:r>
            <a:endParaRPr lang="en-US" sz="1050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422400" y="6520190"/>
            <a:ext cx="934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>
                <a:solidFill>
                  <a:schemeClr val="bg1"/>
                </a:solidFill>
              </a:rPr>
              <a:t>[T] 028 3725 2002 101     |     [F] 028 3725 2148     |</a:t>
            </a:r>
            <a:r>
              <a:rPr lang="de-DE" sz="1100" b="1" baseline="0">
                <a:solidFill>
                  <a:schemeClr val="bg1"/>
                </a:solidFill>
              </a:rPr>
              <a:t>    </a:t>
            </a:r>
            <a:r>
              <a:rPr lang="de-DE" sz="1100" b="1">
                <a:solidFill>
                  <a:schemeClr val="bg1"/>
                </a:solidFill>
              </a:rPr>
              <a:t> [W] www.uit.edu.vn     |     [E] info@uit.edu.vn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379200" y="6324600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A916C17-A3B0-4CE4-88CA-9129F443D2C0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─"/>
        <a:defRPr sz="3200">
          <a:solidFill>
            <a:srgbClr val="0066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+"/>
        <a:defRPr sz="2800">
          <a:solidFill>
            <a:srgbClr val="0066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66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0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0.png"/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10.png"/><Relationship Id="rId5" Type="http://schemas.openxmlformats.org/officeDocument/2006/relationships/image" Target="../media/image150.png"/><Relationship Id="rId10" Type="http://schemas.openxmlformats.org/officeDocument/2006/relationships/image" Target="../media/image200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Relationship Id="rId1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0.png"/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10.png"/><Relationship Id="rId5" Type="http://schemas.openxmlformats.org/officeDocument/2006/relationships/image" Target="../media/image150.png"/><Relationship Id="rId10" Type="http://schemas.openxmlformats.org/officeDocument/2006/relationships/image" Target="../media/image200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Relationship Id="rId14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240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0.png"/><Relationship Id="rId3" Type="http://schemas.openxmlformats.org/officeDocument/2006/relationships/image" Target="../media/image100.png"/><Relationship Id="rId21" Type="http://schemas.openxmlformats.org/officeDocument/2006/relationships/image" Target="../media/image280.png"/><Relationship Id="rId17" Type="http://schemas.openxmlformats.org/officeDocument/2006/relationships/image" Target="../media/image241.png"/><Relationship Id="rId2" Type="http://schemas.openxmlformats.org/officeDocument/2006/relationships/image" Target="../media/image90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5.xml"/><Relationship Id="rId19" Type="http://schemas.openxmlformats.org/officeDocument/2006/relationships/image" Target="../media/image260.png"/><Relationship Id="rId22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12" Type="http://schemas.openxmlformats.org/officeDocument/2006/relationships/image" Target="../media/image17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90.png"/><Relationship Id="rId10" Type="http://schemas.openxmlformats.org/officeDocument/2006/relationships/image" Target="../media/image161.png"/><Relationship Id="rId9" Type="http://schemas.openxmlformats.org/officeDocument/2006/relationships/image" Target="../media/image151.png"/><Relationship Id="rId14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7" Type="http://schemas.openxmlformats.org/officeDocument/2006/relationships/image" Target="../media/image13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0.png"/><Relationship Id="rId5" Type="http://schemas.openxmlformats.org/officeDocument/2006/relationships/image" Target="../media/image12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1.png"/><Relationship Id="rId25" Type="http://schemas.openxmlformats.org/officeDocument/2006/relationships/image" Target="../media/image2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171.png"/><Relationship Id="rId24" Type="http://schemas.openxmlformats.org/officeDocument/2006/relationships/image" Target="../media/image211.png"/><Relationship Id="rId23" Type="http://schemas.openxmlformats.org/officeDocument/2006/relationships/image" Target="../media/image201.png"/><Relationship Id="rId28" Type="http://schemas.openxmlformats.org/officeDocument/2006/relationships/image" Target="../media/image310.png"/><Relationship Id="rId27" Type="http://schemas.openxmlformats.org/officeDocument/2006/relationships/image" Target="../media/image30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.ai/machine-learning-yearnin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NULL"/><Relationship Id="rId7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CHƯƠNG 5</a:t>
            </a:r>
            <a:br>
              <a:rPr lang="en-US" altLang="en-US"/>
            </a:br>
            <a:r>
              <a:rPr lang="en-US" altLang="en-US">
                <a:solidFill>
                  <a:srgbClr val="0066FF"/>
                </a:solidFill>
              </a:rPr>
              <a:t>MẠNG NEURAL HỒI QUY (P1)</a:t>
            </a:r>
            <a:endParaRPr lang="en-US" b="1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FA64EDF-8F8A-4AF6-A64B-C1F830B757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defTabSz="-13871574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008000"/>
                </a:solidFill>
              </a:rPr>
              <a:t>Khoa Khoa </a:t>
            </a:r>
            <a:r>
              <a:rPr lang="en-US" sz="2800" dirty="0" err="1">
                <a:solidFill>
                  <a:srgbClr val="008000"/>
                </a:solidFill>
              </a:rPr>
              <a:t>học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và</a:t>
            </a:r>
            <a:r>
              <a:rPr lang="en-US" sz="2800" dirty="0">
                <a:solidFill>
                  <a:srgbClr val="008000"/>
                </a:solidFill>
              </a:rPr>
              <a:t> K</a:t>
            </a:r>
            <a:r>
              <a:rPr lang="en-US" sz="2800">
                <a:solidFill>
                  <a:srgbClr val="008000"/>
                </a:solidFill>
              </a:rPr>
              <a:t>ỹ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thuật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thông</a:t>
            </a:r>
            <a:r>
              <a:rPr lang="en-US" sz="2800" dirty="0">
                <a:solidFill>
                  <a:srgbClr val="008000"/>
                </a:solidFill>
              </a:rPr>
              <a:t> tin</a:t>
            </a:r>
          </a:p>
          <a:p>
            <a:pPr defTabSz="-13871574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rgbClr val="008000"/>
                </a:solidFill>
              </a:rPr>
              <a:t>Bộ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môn</a:t>
            </a:r>
            <a:r>
              <a:rPr lang="en-US" sz="2800" dirty="0">
                <a:solidFill>
                  <a:srgbClr val="008000"/>
                </a:solidFill>
              </a:rPr>
              <a:t> Khoa </a:t>
            </a:r>
            <a:r>
              <a:rPr lang="en-US" sz="2800" dirty="0" err="1">
                <a:solidFill>
                  <a:srgbClr val="008000"/>
                </a:solidFill>
              </a:rPr>
              <a:t>học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dữ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liệu</a:t>
            </a:r>
            <a:endParaRPr lang="en-US" sz="2800" dirty="0">
              <a:solidFill>
                <a:srgbClr val="008000"/>
              </a:solidFill>
            </a:endParaRPr>
          </a:p>
          <a:p>
            <a:pPr algn="l" defTabSz="-13871574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/>
          </a:p>
          <a:p>
            <a:pPr defTabSz="-13871574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438040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999E61-FD8B-DB4E-B75B-42EFF146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Biểu diễn từ trong Sequence model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1FB35A-A5BC-3940-B290-EDF57FEA546A}"/>
              </a:ext>
            </a:extLst>
          </p:cNvPr>
          <p:cNvSpPr/>
          <p:nvPr/>
        </p:nvSpPr>
        <p:spPr>
          <a:xfrm>
            <a:off x="1981110" y="1828800"/>
            <a:ext cx="982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Harry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Potter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and </a:t>
            </a:r>
            <a:r>
              <a:rPr lang="en-US" sz="2800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Hermione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Granger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invented a 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sz="2800" dirty="0">
              <a:solidFill>
                <a:srgbClr val="0066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A0405-C807-6B4B-9926-1C8D9B091D58}"/>
              </a:ext>
            </a:extLst>
          </p:cNvPr>
          <p:cNvSpPr txBox="1"/>
          <p:nvPr/>
        </p:nvSpPr>
        <p:spPr>
          <a:xfrm>
            <a:off x="584200" y="184402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66FF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B2CF1-3FFA-8549-A104-40B338B9BEA4}"/>
              </a:ext>
            </a:extLst>
          </p:cNvPr>
          <p:cNvSpPr txBox="1"/>
          <p:nvPr/>
        </p:nvSpPr>
        <p:spPr>
          <a:xfrm>
            <a:off x="2285910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&lt;1&gt;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818EA-9F39-F146-A6BC-E60C5FE9B485}"/>
              </a:ext>
            </a:extLst>
          </p:cNvPr>
          <p:cNvSpPr txBox="1"/>
          <p:nvPr/>
        </p:nvSpPr>
        <p:spPr>
          <a:xfrm>
            <a:off x="3276510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&lt;2&gt;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11918D-935F-3D45-886A-A32F82E04426}"/>
              </a:ext>
            </a:extLst>
          </p:cNvPr>
          <p:cNvSpPr txBox="1"/>
          <p:nvPr/>
        </p:nvSpPr>
        <p:spPr>
          <a:xfrm>
            <a:off x="4232767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&lt;3&gt;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F432E-75E1-244C-A584-1E6D28ABFE80}"/>
              </a:ext>
            </a:extLst>
          </p:cNvPr>
          <p:cNvSpPr txBox="1"/>
          <p:nvPr/>
        </p:nvSpPr>
        <p:spPr>
          <a:xfrm>
            <a:off x="10896510" y="2510135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&lt;9&gt;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52C629-FAAA-F344-B0B7-83FA9AD62389}"/>
              </a:ext>
            </a:extLst>
          </p:cNvPr>
          <p:cNvSpPr txBox="1"/>
          <p:nvPr/>
        </p:nvSpPr>
        <p:spPr>
          <a:xfrm>
            <a:off x="7391310" y="2514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......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4569F-771B-084F-8618-C1D0A2939BF8}"/>
              </a:ext>
            </a:extLst>
          </p:cNvPr>
          <p:cNvSpPr txBox="1"/>
          <p:nvPr/>
        </p:nvSpPr>
        <p:spPr>
          <a:xfrm>
            <a:off x="838200" y="3657600"/>
            <a:ext cx="10744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>
                <a:solidFill>
                  <a:srgbClr val="FF0000"/>
                </a:solidFill>
              </a:rPr>
              <a:t>Bước 1:</a:t>
            </a:r>
            <a:r>
              <a:rPr lang="en-US" sz="2800">
                <a:solidFill>
                  <a:srgbClr val="0066FF"/>
                </a:solidFill>
              </a:rPr>
              <a:t> Xây dựng bộ từ vựng (Vocabulary) cho toàn bộ dữ liệu.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>
                <a:solidFill>
                  <a:srgbClr val="FF0000"/>
                </a:solidFill>
              </a:rPr>
              <a:t>Bước 2: </a:t>
            </a:r>
            <a:r>
              <a:rPr lang="en-US" sz="2800">
                <a:solidFill>
                  <a:srgbClr val="0066FF"/>
                </a:solidFill>
              </a:rPr>
              <a:t>Biểu diễn mỗi </a:t>
            </a:r>
            <a:r>
              <a:rPr lang="en-US" sz="2800" i="1">
                <a:solidFill>
                  <a:srgbClr val="0066FF"/>
                </a:solidFill>
              </a:rPr>
              <a:t>X</a:t>
            </a:r>
            <a:r>
              <a:rPr lang="en-US" sz="2800" i="1" baseline="30000">
                <a:solidFill>
                  <a:srgbClr val="0066FF"/>
                </a:solidFill>
              </a:rPr>
              <a:t>&lt;t&gt;</a:t>
            </a:r>
            <a:r>
              <a:rPr lang="en-US" sz="2800">
                <a:solidFill>
                  <a:srgbClr val="0066FF"/>
                </a:solidFill>
              </a:rPr>
              <a:t> dưới dạng một vector có số chiều bằng độ dài của bộ từ vựng.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800">
                <a:solidFill>
                  <a:srgbClr val="0066FF"/>
                </a:solidFill>
              </a:rPr>
              <a:t>Các dạng biểu diễn thường dùng: one-hot vector, term frequency, tf-idf, ...</a:t>
            </a:r>
          </a:p>
        </p:txBody>
      </p:sp>
    </p:spTree>
    <p:extLst>
      <p:ext uri="{BB962C8B-B14F-4D97-AF65-F5344CB8AC3E}">
        <p14:creationId xmlns:p14="http://schemas.microsoft.com/office/powerpoint/2010/main" val="293867323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0F57-CACE-514A-AD38-7F08A9EC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Biểu diễn từ trong Sequence model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BB0701-2FEF-9E4B-87FE-8A5AC99EA76C}"/>
              </a:ext>
            </a:extLst>
          </p:cNvPr>
          <p:cNvSpPr/>
          <p:nvPr/>
        </p:nvSpPr>
        <p:spPr>
          <a:xfrm>
            <a:off x="1981110" y="1828800"/>
            <a:ext cx="982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Harry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Potter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and </a:t>
            </a:r>
            <a:r>
              <a:rPr lang="en-US" sz="2800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Hermione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Granger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invented a 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sz="2800" dirty="0">
              <a:solidFill>
                <a:srgbClr val="0066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79707-D1E8-3646-B201-6E8B2094C699}"/>
              </a:ext>
            </a:extLst>
          </p:cNvPr>
          <p:cNvSpPr txBox="1"/>
          <p:nvPr/>
        </p:nvSpPr>
        <p:spPr>
          <a:xfrm>
            <a:off x="584200" y="184402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66FF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60AE0-660F-1946-A469-F4F6612EC340}"/>
              </a:ext>
            </a:extLst>
          </p:cNvPr>
          <p:cNvSpPr txBox="1"/>
          <p:nvPr/>
        </p:nvSpPr>
        <p:spPr>
          <a:xfrm>
            <a:off x="2285910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&lt;1&gt;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BA15F-3068-5042-8A5C-EB698C8E4F9C}"/>
              </a:ext>
            </a:extLst>
          </p:cNvPr>
          <p:cNvSpPr txBox="1"/>
          <p:nvPr/>
        </p:nvSpPr>
        <p:spPr>
          <a:xfrm>
            <a:off x="3276510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&lt;2&gt;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60732-8B99-2442-A3B0-332DEEC6CD40}"/>
              </a:ext>
            </a:extLst>
          </p:cNvPr>
          <p:cNvSpPr txBox="1"/>
          <p:nvPr/>
        </p:nvSpPr>
        <p:spPr>
          <a:xfrm>
            <a:off x="4232767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&lt;3&gt;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C939D-7302-7E4F-909B-40F39056176D}"/>
              </a:ext>
            </a:extLst>
          </p:cNvPr>
          <p:cNvSpPr txBox="1"/>
          <p:nvPr/>
        </p:nvSpPr>
        <p:spPr>
          <a:xfrm>
            <a:off x="10896510" y="2510135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&lt;9&gt;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3A9CF-EB63-904F-8C9F-7ACF929A35C2}"/>
              </a:ext>
            </a:extLst>
          </p:cNvPr>
          <p:cNvSpPr txBox="1"/>
          <p:nvPr/>
        </p:nvSpPr>
        <p:spPr>
          <a:xfrm>
            <a:off x="7391310" y="2514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......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9B179-46DD-E646-93D4-B96E87518849}"/>
              </a:ext>
            </a:extLst>
          </p:cNvPr>
          <p:cNvSpPr txBox="1"/>
          <p:nvPr/>
        </p:nvSpPr>
        <p:spPr>
          <a:xfrm>
            <a:off x="1007714" y="3352800"/>
            <a:ext cx="104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Vocabulary: </a:t>
            </a:r>
            <a:r>
              <a:rPr lang="en-US" sz="2400">
                <a:solidFill>
                  <a:srgbClr val="FF0000"/>
                </a:solidFill>
              </a:rPr>
              <a:t>[Harry, Potter, and, Hermione, Granger, invented, a, new, spell]</a:t>
            </a:r>
          </a:p>
          <a:p>
            <a:r>
              <a:rPr lang="en-US" sz="2400">
                <a:solidFill>
                  <a:srgbClr val="0066FF"/>
                </a:solidFill>
              </a:rPr>
              <a:t>Vocab_size = </a:t>
            </a:r>
            <a:r>
              <a:rPr lang="en-US" sz="2400">
                <a:solidFill>
                  <a:srgbClr val="FF0000"/>
                </a:solidFill>
              </a:rPr>
              <a:t>9</a:t>
            </a:r>
            <a:r>
              <a:rPr lang="en-US" sz="2400">
                <a:solidFill>
                  <a:srgbClr val="0066FF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78618-5D9B-F442-894F-28C7CC7488E8}"/>
              </a:ext>
            </a:extLst>
          </p:cNvPr>
          <p:cNvSpPr txBox="1"/>
          <p:nvPr/>
        </p:nvSpPr>
        <p:spPr>
          <a:xfrm>
            <a:off x="3944857" y="4416327"/>
            <a:ext cx="4251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X</a:t>
            </a:r>
            <a:r>
              <a:rPr lang="en-US" sz="2400" baseline="30000"/>
              <a:t>&lt;1&gt;</a:t>
            </a:r>
            <a:r>
              <a:rPr lang="en-US" sz="2400"/>
              <a:t> = [</a:t>
            </a:r>
            <a:r>
              <a:rPr lang="en-US" sz="2400">
                <a:solidFill>
                  <a:srgbClr val="FF0000"/>
                </a:solidFill>
              </a:rPr>
              <a:t>1</a:t>
            </a:r>
            <a:r>
              <a:rPr lang="en-US" sz="2400"/>
              <a:t>, 0, 0, 0, 0, 0, 0 ,0 ,0]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495BB-A3E2-C941-8154-F626767CA0EF}"/>
              </a:ext>
            </a:extLst>
          </p:cNvPr>
          <p:cNvSpPr txBox="1"/>
          <p:nvPr/>
        </p:nvSpPr>
        <p:spPr>
          <a:xfrm>
            <a:off x="3970257" y="4938524"/>
            <a:ext cx="4251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X</a:t>
            </a:r>
            <a:r>
              <a:rPr lang="en-US" sz="2400" baseline="30000"/>
              <a:t>&lt;2&gt;</a:t>
            </a:r>
            <a:r>
              <a:rPr lang="en-US" sz="2400"/>
              <a:t> = [0, </a:t>
            </a:r>
            <a:r>
              <a:rPr lang="en-US" sz="2400">
                <a:solidFill>
                  <a:srgbClr val="FF0000"/>
                </a:solidFill>
              </a:rPr>
              <a:t>1</a:t>
            </a:r>
            <a:r>
              <a:rPr lang="en-US" sz="2400"/>
              <a:t>, 0, 0, 0, 0, 0 ,0 ,0]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BC80E6-5053-E248-91F6-898A7659FF3F}"/>
              </a:ext>
            </a:extLst>
          </p:cNvPr>
          <p:cNvSpPr txBox="1"/>
          <p:nvPr/>
        </p:nvSpPr>
        <p:spPr>
          <a:xfrm>
            <a:off x="5656455" y="5460721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2182351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0F57-CACE-514A-AD38-7F08A9EC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Biểu diễn từ trong Sequence model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BB0701-2FEF-9E4B-87FE-8A5AC99EA76C}"/>
              </a:ext>
            </a:extLst>
          </p:cNvPr>
          <p:cNvSpPr/>
          <p:nvPr/>
        </p:nvSpPr>
        <p:spPr>
          <a:xfrm>
            <a:off x="1981110" y="1828800"/>
            <a:ext cx="982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Harry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Potter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and </a:t>
            </a:r>
            <a:r>
              <a:rPr lang="en-US" sz="2800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Hermione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Granger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invented a 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sz="2800" dirty="0">
              <a:solidFill>
                <a:srgbClr val="0066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79707-D1E8-3646-B201-6E8B2094C699}"/>
              </a:ext>
            </a:extLst>
          </p:cNvPr>
          <p:cNvSpPr txBox="1"/>
          <p:nvPr/>
        </p:nvSpPr>
        <p:spPr>
          <a:xfrm>
            <a:off x="584200" y="184402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66FF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60AE0-660F-1946-A469-F4F6612EC340}"/>
              </a:ext>
            </a:extLst>
          </p:cNvPr>
          <p:cNvSpPr txBox="1"/>
          <p:nvPr/>
        </p:nvSpPr>
        <p:spPr>
          <a:xfrm>
            <a:off x="2285910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&lt;1&gt;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BA15F-3068-5042-8A5C-EB698C8E4F9C}"/>
              </a:ext>
            </a:extLst>
          </p:cNvPr>
          <p:cNvSpPr txBox="1"/>
          <p:nvPr/>
        </p:nvSpPr>
        <p:spPr>
          <a:xfrm>
            <a:off x="3276510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&lt;2&gt;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60732-8B99-2442-A3B0-332DEEC6CD40}"/>
              </a:ext>
            </a:extLst>
          </p:cNvPr>
          <p:cNvSpPr txBox="1"/>
          <p:nvPr/>
        </p:nvSpPr>
        <p:spPr>
          <a:xfrm>
            <a:off x="4232767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&lt;3&gt;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C939D-7302-7E4F-909B-40F39056176D}"/>
              </a:ext>
            </a:extLst>
          </p:cNvPr>
          <p:cNvSpPr txBox="1"/>
          <p:nvPr/>
        </p:nvSpPr>
        <p:spPr>
          <a:xfrm>
            <a:off x="10896510" y="2510135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&lt;9&gt;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3A9CF-EB63-904F-8C9F-7ACF929A35C2}"/>
              </a:ext>
            </a:extLst>
          </p:cNvPr>
          <p:cNvSpPr txBox="1"/>
          <p:nvPr/>
        </p:nvSpPr>
        <p:spPr>
          <a:xfrm>
            <a:off x="7391310" y="2514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......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BC80E6-5053-E248-91F6-898A7659FF3F}"/>
              </a:ext>
            </a:extLst>
          </p:cNvPr>
          <p:cNvSpPr txBox="1"/>
          <p:nvPr/>
        </p:nvSpPr>
        <p:spPr>
          <a:xfrm>
            <a:off x="7518748" y="4069716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D959BC-C038-0C41-B308-C48154AC4598}"/>
                  </a:ext>
                </a:extLst>
              </p:cNvPr>
              <p:cNvSpPr txBox="1"/>
              <p:nvPr/>
            </p:nvSpPr>
            <p:spPr>
              <a:xfrm>
                <a:off x="2296641" y="2971800"/>
                <a:ext cx="470322" cy="298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vi-VN" sz="24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vi-VN" sz="24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vi-VN" sz="2400" b="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vi-VN" sz="2400" b="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D959BC-C038-0C41-B308-C48154AC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41" y="2971800"/>
                <a:ext cx="470322" cy="2983124"/>
              </a:xfrm>
              <a:prstGeom prst="rect">
                <a:avLst/>
              </a:prstGeom>
              <a:blipFill>
                <a:blip r:embed="rId2"/>
                <a:stretch>
                  <a:fillRect b="-2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B2A1A1-A22A-6844-9FB7-6D640506BCA9}"/>
                  </a:ext>
                </a:extLst>
              </p:cNvPr>
              <p:cNvSpPr txBox="1"/>
              <p:nvPr/>
            </p:nvSpPr>
            <p:spPr>
              <a:xfrm>
                <a:off x="3318032" y="2971800"/>
                <a:ext cx="470322" cy="298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vi-V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4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vi-VN" sz="24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vi-VN" sz="24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vi-VN" sz="2400" b="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vi-VN" sz="2400" b="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B2A1A1-A22A-6844-9FB7-6D64050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032" y="2971800"/>
                <a:ext cx="470322" cy="2983124"/>
              </a:xfrm>
              <a:prstGeom prst="rect">
                <a:avLst/>
              </a:prstGeom>
              <a:blipFill>
                <a:blip r:embed="rId3"/>
                <a:stretch>
                  <a:fillRect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464277-31A6-6F49-A4E7-A29430E3CE78}"/>
                  </a:ext>
                </a:extLst>
              </p:cNvPr>
              <p:cNvSpPr txBox="1"/>
              <p:nvPr/>
            </p:nvSpPr>
            <p:spPr>
              <a:xfrm>
                <a:off x="4369663" y="2971800"/>
                <a:ext cx="470322" cy="298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vi-V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vi-VN" sz="2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vi-VN" sz="24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vi-VN" sz="2400" b="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vi-VN" sz="2400" b="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464277-31A6-6F49-A4E7-A29430E3C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663" y="2971800"/>
                <a:ext cx="470322" cy="2983124"/>
              </a:xfrm>
              <a:prstGeom prst="rect">
                <a:avLst/>
              </a:prstGeom>
              <a:blipFill>
                <a:blip r:embed="rId4"/>
                <a:stretch>
                  <a:fillRect b="-2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839775-0CA7-C849-A570-18F924E00671}"/>
                  </a:ext>
                </a:extLst>
              </p:cNvPr>
              <p:cNvSpPr txBox="1"/>
              <p:nvPr/>
            </p:nvSpPr>
            <p:spPr>
              <a:xfrm>
                <a:off x="11033406" y="2971800"/>
                <a:ext cx="470322" cy="2980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vi-V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vi-VN" sz="24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vi-VN" sz="24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vi-VN" sz="2400" b="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vi-VN" sz="2400" b="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vi-VN" sz="2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839775-0CA7-C849-A570-18F924E00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406" y="2971800"/>
                <a:ext cx="470322" cy="2980752"/>
              </a:xfrm>
              <a:prstGeom prst="rect">
                <a:avLst/>
              </a:prstGeom>
              <a:blipFill>
                <a:blip r:embed="rId5"/>
                <a:stretch>
                  <a:fillRect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BCFEEE-4CEA-604F-8DB9-29C36EA09045}"/>
              </a:ext>
            </a:extLst>
          </p:cNvPr>
          <p:cNvCxnSpPr>
            <a:cxnSpLocks/>
          </p:cNvCxnSpPr>
          <p:nvPr/>
        </p:nvCxnSpPr>
        <p:spPr>
          <a:xfrm>
            <a:off x="1752600" y="2971800"/>
            <a:ext cx="0" cy="29807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D7C610-18FB-3743-B13A-9E39463E4FA7}"/>
              </a:ext>
            </a:extLst>
          </p:cNvPr>
          <p:cNvSpPr txBox="1"/>
          <p:nvPr/>
        </p:nvSpPr>
        <p:spPr>
          <a:xfrm>
            <a:off x="462589" y="416776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 = 9</a:t>
            </a:r>
          </a:p>
        </p:txBody>
      </p:sp>
    </p:spTree>
    <p:extLst>
      <p:ext uri="{BB962C8B-B14F-4D97-AF65-F5344CB8AC3E}">
        <p14:creationId xmlns:p14="http://schemas.microsoft.com/office/powerpoint/2010/main" val="229002284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C6F5-AB8E-B04B-870F-5906FD759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41700"/>
            <a:ext cx="10972800" cy="1143000"/>
          </a:xfrm>
        </p:spPr>
        <p:txBody>
          <a:bodyPr/>
          <a:lstStyle/>
          <a:p>
            <a:pPr algn="l"/>
            <a:r>
              <a:rPr lang="en-US"/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95282631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3DE4-DF47-3C49-B4DC-78EC1767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Mạng neural truyền thống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B64A9D-BFA4-D246-95C6-1538E7748771}"/>
              </a:ext>
            </a:extLst>
          </p:cNvPr>
          <p:cNvGrpSpPr/>
          <p:nvPr/>
        </p:nvGrpSpPr>
        <p:grpSpPr>
          <a:xfrm>
            <a:off x="1676400" y="1656974"/>
            <a:ext cx="8642305" cy="2780877"/>
            <a:chOff x="1600200" y="1405220"/>
            <a:chExt cx="8642305" cy="27808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83A4FD-CD7F-0D41-BDC4-1700DEF1CFA9}"/>
                </a:ext>
              </a:extLst>
            </p:cNvPr>
            <p:cNvGrpSpPr/>
            <p:nvPr/>
          </p:nvGrpSpPr>
          <p:grpSpPr>
            <a:xfrm>
              <a:off x="1600200" y="1417638"/>
              <a:ext cx="1164421" cy="2768459"/>
              <a:chOff x="1110640" y="1179337"/>
              <a:chExt cx="1164421" cy="27684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1888480B-D13C-1B47-889B-18E949A09E32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40" y="1179337"/>
                    <a:ext cx="10463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40" y="1179337"/>
                    <a:ext cx="1046377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0B022139-7F35-5D42-AB88-1C103A295154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40" y="1886578"/>
                    <a:ext cx="10463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40" y="1886578"/>
                    <a:ext cx="1046377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6C6C161-4030-5040-8C19-4E9B9D1A95A4}"/>
                      </a:ext>
                    </a:extLst>
                  </p:cNvPr>
                  <p:cNvSpPr txBox="1"/>
                  <p:nvPr/>
                </p:nvSpPr>
                <p:spPr>
                  <a:xfrm>
                    <a:off x="1435697" y="2695131"/>
                    <a:ext cx="39626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5697" y="2695131"/>
                    <a:ext cx="39626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4594560-5564-C94D-BEDC-33D945594388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640" y="3424576"/>
                    <a:ext cx="116442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640" y="3424576"/>
                    <a:ext cx="1164421" cy="52322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58998B-B556-0B40-B697-2E3709D77F1C}"/>
                </a:ext>
              </a:extLst>
            </p:cNvPr>
            <p:cNvSpPr/>
            <p:nvPr/>
          </p:nvSpPr>
          <p:spPr>
            <a:xfrm>
              <a:off x="4300416" y="1743533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7C2F86-4703-FC45-9FBE-2C8C56BB0BCB}"/>
                </a:ext>
              </a:extLst>
            </p:cNvPr>
            <p:cNvSpPr/>
            <p:nvPr/>
          </p:nvSpPr>
          <p:spPr>
            <a:xfrm>
              <a:off x="4300416" y="2266753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D1DC74A-A63E-EC41-AAEF-D9F1712BC185}"/>
                </a:ext>
              </a:extLst>
            </p:cNvPr>
            <p:cNvSpPr/>
            <p:nvPr/>
          </p:nvSpPr>
          <p:spPr>
            <a:xfrm>
              <a:off x="4300416" y="3612321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9DB742-DC99-E945-B9F0-EB8009F236F7}"/>
                    </a:ext>
                  </a:extLst>
                </p:cNvPr>
                <p:cNvSpPr txBox="1"/>
                <p:nvPr/>
              </p:nvSpPr>
              <p:spPr>
                <a:xfrm>
                  <a:off x="4285165" y="2860807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9DB742-DC99-E945-B9F0-EB8009F23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165" y="2860807"/>
                  <a:ext cx="39626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329A07-258B-E84D-B006-A9FBDB2845CA}"/>
                </a:ext>
              </a:extLst>
            </p:cNvPr>
            <p:cNvSpPr/>
            <p:nvPr/>
          </p:nvSpPr>
          <p:spPr>
            <a:xfrm>
              <a:off x="4263327" y="1704661"/>
              <a:ext cx="439938" cy="23137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B4DAEF-0556-6641-AD98-7183EE4928EC}"/>
                </a:ext>
              </a:extLst>
            </p:cNvPr>
            <p:cNvSpPr/>
            <p:nvPr/>
          </p:nvSpPr>
          <p:spPr>
            <a:xfrm>
              <a:off x="6569851" y="1742824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49951-D4D0-5046-A200-4B93F2B06145}"/>
                </a:ext>
              </a:extLst>
            </p:cNvPr>
            <p:cNvSpPr/>
            <p:nvPr/>
          </p:nvSpPr>
          <p:spPr>
            <a:xfrm>
              <a:off x="6569851" y="2266044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3400AC-7620-0748-8C7D-4CFE22CFFE5B}"/>
                </a:ext>
              </a:extLst>
            </p:cNvPr>
            <p:cNvSpPr/>
            <p:nvPr/>
          </p:nvSpPr>
          <p:spPr>
            <a:xfrm>
              <a:off x="6569851" y="3611612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1413A23-E53E-A042-9D68-0668A710C054}"/>
                    </a:ext>
                  </a:extLst>
                </p:cNvPr>
                <p:cNvSpPr txBox="1"/>
                <p:nvPr/>
              </p:nvSpPr>
              <p:spPr>
                <a:xfrm>
                  <a:off x="6554600" y="2860098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1413A23-E53E-A042-9D68-0668A710C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4600" y="2860098"/>
                  <a:ext cx="39626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34DEFA-46A2-EA44-8DED-836BB9958728}"/>
                </a:ext>
              </a:extLst>
            </p:cNvPr>
            <p:cNvSpPr/>
            <p:nvPr/>
          </p:nvSpPr>
          <p:spPr>
            <a:xfrm>
              <a:off x="6532762" y="1703952"/>
              <a:ext cx="439938" cy="23137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07C170-10D4-C14C-96F7-8609B2E10394}"/>
                </a:ext>
              </a:extLst>
            </p:cNvPr>
            <p:cNvCxnSpPr/>
            <p:nvPr/>
          </p:nvCxnSpPr>
          <p:spPr>
            <a:xfrm>
              <a:off x="5224343" y="3037029"/>
              <a:ext cx="85140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5B74CA-00C0-894B-B82E-D525D7635A84}"/>
                </a:ext>
              </a:extLst>
            </p:cNvPr>
            <p:cNvSpPr/>
            <p:nvPr/>
          </p:nvSpPr>
          <p:spPr>
            <a:xfrm>
              <a:off x="2831434" y="1529208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D8366C-E4C2-1446-B9A6-BDC73B63C6BC}"/>
                </a:ext>
              </a:extLst>
            </p:cNvPr>
            <p:cNvSpPr/>
            <p:nvPr/>
          </p:nvSpPr>
          <p:spPr>
            <a:xfrm>
              <a:off x="2831434" y="2221996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FEA8E13-CEDE-9F44-A7EC-1AE5778A77B4}"/>
                </a:ext>
              </a:extLst>
            </p:cNvPr>
            <p:cNvSpPr/>
            <p:nvPr/>
          </p:nvSpPr>
          <p:spPr>
            <a:xfrm>
              <a:off x="2831434" y="3750223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BD4252A-1856-B144-A862-B3BF03EFEF74}"/>
                </a:ext>
              </a:extLst>
            </p:cNvPr>
            <p:cNvCxnSpPr/>
            <p:nvPr/>
          </p:nvCxnSpPr>
          <p:spPr>
            <a:xfrm>
              <a:off x="3346046" y="1699043"/>
              <a:ext cx="599158" cy="23529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0A8EE9A-E6A9-4D41-95C2-F5D1B974BF82}"/>
                </a:ext>
              </a:extLst>
            </p:cNvPr>
            <p:cNvCxnSpPr/>
            <p:nvPr/>
          </p:nvCxnSpPr>
          <p:spPr>
            <a:xfrm flipV="1">
              <a:off x="3346046" y="3611612"/>
              <a:ext cx="636247" cy="3214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35170EC-274B-4742-8D9C-CB4A095C562F}"/>
                </a:ext>
              </a:extLst>
            </p:cNvPr>
            <p:cNvCxnSpPr/>
            <p:nvPr/>
          </p:nvCxnSpPr>
          <p:spPr>
            <a:xfrm>
              <a:off x="3352341" y="2439878"/>
              <a:ext cx="611407" cy="14369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7337E75-4268-9947-B8C3-AB445587C418}"/>
                </a:ext>
              </a:extLst>
            </p:cNvPr>
            <p:cNvSpPr/>
            <p:nvPr/>
          </p:nvSpPr>
          <p:spPr>
            <a:xfrm>
              <a:off x="8326769" y="1525790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A7B92B4-3858-F041-AA54-14490B232EED}"/>
                </a:ext>
              </a:extLst>
            </p:cNvPr>
            <p:cNvSpPr/>
            <p:nvPr/>
          </p:nvSpPr>
          <p:spPr>
            <a:xfrm>
              <a:off x="8326769" y="2264808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E67E842-539F-BF4D-83B2-9214A7B9B6AF}"/>
                </a:ext>
              </a:extLst>
            </p:cNvPr>
            <p:cNvSpPr/>
            <p:nvPr/>
          </p:nvSpPr>
          <p:spPr>
            <a:xfrm>
              <a:off x="8326769" y="3742843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A2E276-3F63-B24D-910B-3929479DD9D7}"/>
                </a:ext>
              </a:extLst>
            </p:cNvPr>
            <p:cNvSpPr/>
            <p:nvPr/>
          </p:nvSpPr>
          <p:spPr>
            <a:xfrm>
              <a:off x="8326769" y="3003826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1C6CFC4-9380-894A-BE5F-F278C51B26B6}"/>
                </a:ext>
              </a:extLst>
            </p:cNvPr>
            <p:cNvCxnSpPr/>
            <p:nvPr/>
          </p:nvCxnSpPr>
          <p:spPr>
            <a:xfrm flipV="1">
              <a:off x="7253734" y="1846212"/>
              <a:ext cx="783626" cy="1955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8FDF9A-63AA-1E4B-85CA-7AB8129AF283}"/>
                </a:ext>
              </a:extLst>
            </p:cNvPr>
            <p:cNvCxnSpPr/>
            <p:nvPr/>
          </p:nvCxnSpPr>
          <p:spPr>
            <a:xfrm flipV="1">
              <a:off x="7253734" y="2447688"/>
              <a:ext cx="783626" cy="5764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632D7BA-C5B4-6140-957A-4C47BEAF5486}"/>
                </a:ext>
              </a:extLst>
            </p:cNvPr>
            <p:cNvCxnSpPr/>
            <p:nvPr/>
          </p:nvCxnSpPr>
          <p:spPr>
            <a:xfrm>
              <a:off x="7253734" y="3079155"/>
              <a:ext cx="783626" cy="1075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1B9241-3BBD-B748-8F34-958DBFEF9D3C}"/>
                </a:ext>
              </a:extLst>
            </p:cNvPr>
            <p:cNvCxnSpPr/>
            <p:nvPr/>
          </p:nvCxnSpPr>
          <p:spPr>
            <a:xfrm>
              <a:off x="7253734" y="3772357"/>
              <a:ext cx="783626" cy="1075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73137C2-AA97-5040-A0B9-7B9F8459538B}"/>
                    </a:ext>
                  </a:extLst>
                </p:cNvPr>
                <p:cNvSpPr txBox="1"/>
                <p:nvPr/>
              </p:nvSpPr>
              <p:spPr>
                <a:xfrm>
                  <a:off x="9059361" y="1405220"/>
                  <a:ext cx="10538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73137C2-AA97-5040-A0B9-7B9F84595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9361" y="1405220"/>
                  <a:ext cx="1053878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625089-BCEB-4041-A852-A6943DF071BA}"/>
                    </a:ext>
                  </a:extLst>
                </p:cNvPr>
                <p:cNvSpPr txBox="1"/>
                <p:nvPr/>
              </p:nvSpPr>
              <p:spPr>
                <a:xfrm>
                  <a:off x="9059361" y="2148491"/>
                  <a:ext cx="10538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625089-BCEB-4041-A852-A6943DF071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9361" y="2148491"/>
                  <a:ext cx="1053878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FE9CB9E-9B56-0645-9545-ADFF77F9C14E}"/>
                    </a:ext>
                  </a:extLst>
                </p:cNvPr>
                <p:cNvSpPr txBox="1"/>
                <p:nvPr/>
              </p:nvSpPr>
              <p:spPr>
                <a:xfrm>
                  <a:off x="9384418" y="2925096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FE9CB9E-9B56-0645-9545-ADFF77F9C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418" y="2925096"/>
                  <a:ext cx="39626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F28242-60A0-5F43-8606-90AF8CAC581A}"/>
                    </a:ext>
                  </a:extLst>
                </p:cNvPr>
                <p:cNvSpPr txBox="1"/>
                <p:nvPr/>
              </p:nvSpPr>
              <p:spPr>
                <a:xfrm>
                  <a:off x="9059361" y="3654541"/>
                  <a:ext cx="1183144" cy="531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6F28242-60A0-5F43-8606-90AF8CAC5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9361" y="3654541"/>
                  <a:ext cx="1183144" cy="531556"/>
                </a:xfrm>
                <a:prstGeom prst="rect">
                  <a:avLst/>
                </a:prstGeom>
                <a:blipFill>
                  <a:blip r:embed="rId10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9FAAD0E5-9576-C74E-BB1C-1B8C9CAD2840}"/>
              </a:ext>
            </a:extLst>
          </p:cNvPr>
          <p:cNvSpPr/>
          <p:nvPr/>
        </p:nvSpPr>
        <p:spPr>
          <a:xfrm>
            <a:off x="2091150" y="4633309"/>
            <a:ext cx="982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Harry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Potter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and </a:t>
            </a:r>
            <a:r>
              <a:rPr lang="en-US" sz="2800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Hermione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Granger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invented a 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sz="2800" dirty="0">
              <a:solidFill>
                <a:srgbClr val="0066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54072D-640C-DE43-B26B-D583677ED1C2}"/>
              </a:ext>
            </a:extLst>
          </p:cNvPr>
          <p:cNvSpPr txBox="1"/>
          <p:nvPr/>
        </p:nvSpPr>
        <p:spPr>
          <a:xfrm>
            <a:off x="689894" y="464429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66FF"/>
                </a:solidFill>
              </a:rPr>
              <a:t>X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CC05AB-5CF3-2347-94C5-FA1FD69E666E}"/>
              </a:ext>
            </a:extLst>
          </p:cNvPr>
          <p:cNvSpPr/>
          <p:nvPr/>
        </p:nvSpPr>
        <p:spPr>
          <a:xfrm>
            <a:off x="2091150" y="5421265"/>
            <a:ext cx="982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    1         1        </a:t>
            </a:r>
            <a:r>
              <a:rPr lang="en-US" sz="28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0           1               1          0         0   </a:t>
            </a:r>
            <a:r>
              <a:rPr lang="en-US" sz="280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0       0  </a:t>
            </a:r>
            <a:endParaRPr lang="en-US" sz="2800" dirty="0">
              <a:solidFill>
                <a:srgbClr val="FF0000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E84CF-A488-F141-AB1A-3772CDC1A4F3}"/>
              </a:ext>
            </a:extLst>
          </p:cNvPr>
          <p:cNvSpPr txBox="1"/>
          <p:nvPr/>
        </p:nvSpPr>
        <p:spPr>
          <a:xfrm>
            <a:off x="719550" y="542126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F170B8B-FB80-E54A-AA38-20965E4C9141}"/>
              </a:ext>
            </a:extLst>
          </p:cNvPr>
          <p:cNvSpPr/>
          <p:nvPr/>
        </p:nvSpPr>
        <p:spPr>
          <a:xfrm>
            <a:off x="1447800" y="1417638"/>
            <a:ext cx="1393021" cy="3215671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E009B5-CC7C-184F-BE3D-C03133273A0F}"/>
              </a:ext>
            </a:extLst>
          </p:cNvPr>
          <p:cNvSpPr/>
          <p:nvPr/>
        </p:nvSpPr>
        <p:spPr>
          <a:xfrm>
            <a:off x="9135561" y="1600200"/>
            <a:ext cx="1183144" cy="3033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579A20-EBC6-EF4A-810E-CD1AFFEE4FCD}"/>
              </a:ext>
            </a:extLst>
          </p:cNvPr>
          <p:cNvSpPr txBox="1"/>
          <p:nvPr/>
        </p:nvSpPr>
        <p:spPr>
          <a:xfrm>
            <a:off x="840870" y="133859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66FF"/>
                </a:solidFill>
              </a:rPr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0A5852-B709-2E42-9DED-3DBD38E49493}"/>
              </a:ext>
            </a:extLst>
          </p:cNvPr>
          <p:cNvSpPr txBox="1"/>
          <p:nvPr/>
        </p:nvSpPr>
        <p:spPr>
          <a:xfrm>
            <a:off x="10448896" y="143986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13728953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8740-FA26-9C40-840D-F83A8AAE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Vấn đề xảy ra khi dùng mạng neural truyền thống cho sequence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BADAB-BE5B-484E-9BD9-B06F99DB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581399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Input và output có thể khác nhau về độ dài</a:t>
            </a:r>
            <a:r>
              <a:rPr lang="en-US"/>
              <a:t> ở các điểm dữ liệu khác nhau trong tập dữ liệu.</a:t>
            </a:r>
          </a:p>
          <a:p>
            <a:pPr lvl="1"/>
            <a:r>
              <a:rPr lang="en-US"/>
              <a:t>Khác so với CNN: các ảnh trong tập dữ liệu có cùng kích thước (VD: 64x64x3).</a:t>
            </a:r>
          </a:p>
          <a:p>
            <a:r>
              <a:rPr lang="en-US"/>
              <a:t>Không thể </a:t>
            </a:r>
            <a:r>
              <a:rPr lang="en-US">
                <a:solidFill>
                  <a:srgbClr val="FF0000"/>
                </a:solidFill>
              </a:rPr>
              <a:t>share feature với các vị trí khác </a:t>
            </a:r>
            <a:r>
              <a:rPr lang="en-US"/>
              <a:t>trong sequence model.</a:t>
            </a:r>
          </a:p>
          <a:p>
            <a:pPr marL="0" indent="0">
              <a:buNone/>
            </a:pPr>
            <a:r>
              <a:rPr lang="en-US"/>
              <a:t>VD: </a:t>
            </a:r>
          </a:p>
          <a:p>
            <a:pPr marL="0" indent="0">
              <a:buNone/>
            </a:pPr>
            <a:r>
              <a:rPr lang="en-US" i="1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Harry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i="1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Potter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and </a:t>
            </a:r>
            <a:r>
              <a:rPr lang="en-US" i="1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Hermione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i="1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Granger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invented a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C5223-6BA9-B84B-9121-618E759A64D2}"/>
              </a:ext>
            </a:extLst>
          </p:cNvPr>
          <p:cNvSpPr/>
          <p:nvPr/>
        </p:nvSpPr>
        <p:spPr>
          <a:xfrm>
            <a:off x="647700" y="4495800"/>
            <a:ext cx="2209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536AB2-DD81-9C43-96B3-0A0FCDBC863A}"/>
              </a:ext>
            </a:extLst>
          </p:cNvPr>
          <p:cNvSpPr/>
          <p:nvPr/>
        </p:nvSpPr>
        <p:spPr>
          <a:xfrm>
            <a:off x="3581400" y="4495800"/>
            <a:ext cx="312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CA9D8154-6D4D-AF4B-90C3-BD03D986E472}"/>
              </a:ext>
            </a:extLst>
          </p:cNvPr>
          <p:cNvSpPr/>
          <p:nvPr/>
        </p:nvSpPr>
        <p:spPr>
          <a:xfrm>
            <a:off x="1524000" y="5181600"/>
            <a:ext cx="228600" cy="685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619A7D1F-785D-5B4A-A2C0-198676E83FBF}"/>
              </a:ext>
            </a:extLst>
          </p:cNvPr>
          <p:cNvSpPr/>
          <p:nvPr/>
        </p:nvSpPr>
        <p:spPr>
          <a:xfrm>
            <a:off x="4902200" y="5173662"/>
            <a:ext cx="228600" cy="685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92C16-DE83-F744-B8DE-1E2CF8E9B107}"/>
              </a:ext>
            </a:extLst>
          </p:cNvPr>
          <p:cNvSpPr txBox="1"/>
          <p:nvPr/>
        </p:nvSpPr>
        <p:spPr>
          <a:xfrm>
            <a:off x="5486400" y="5452030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8000"/>
                </a:solidFill>
              </a:rPr>
              <a:t>Hai vị trí trên </a:t>
            </a:r>
            <a:r>
              <a:rPr lang="en-US" i="1">
                <a:solidFill>
                  <a:srgbClr val="FF0000"/>
                </a:solidFill>
              </a:rPr>
              <a:t>trong các câu khác có khả năng </a:t>
            </a:r>
            <a:r>
              <a:rPr lang="en-US" i="1">
                <a:solidFill>
                  <a:srgbClr val="008000"/>
                </a:solidFill>
              </a:rPr>
              <a:t>là các tên riêng</a:t>
            </a:r>
          </a:p>
        </p:txBody>
      </p:sp>
    </p:spTree>
    <p:extLst>
      <p:ext uri="{BB962C8B-B14F-4D97-AF65-F5344CB8AC3E}">
        <p14:creationId xmlns:p14="http://schemas.microsoft.com/office/powerpoint/2010/main" val="18958030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8284-9887-874F-801F-58979252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9" y="135170"/>
            <a:ext cx="7239000" cy="1143000"/>
          </a:xfrm>
        </p:spPr>
        <p:txBody>
          <a:bodyPr/>
          <a:lstStyle/>
          <a:p>
            <a:r>
              <a:rPr lang="en-US"/>
              <a:t>Recurrent Neural network</a:t>
            </a:r>
            <a:br>
              <a:rPr lang="en-US"/>
            </a:br>
            <a:r>
              <a:rPr lang="en-US"/>
              <a:t>Truyền qua từng layer</a:t>
            </a:r>
          </a:p>
        </p:txBody>
      </p:sp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65C22BDF-0110-764B-BCCF-1F5F89010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3759" y="875272"/>
            <a:ext cx="5185920" cy="5212037"/>
          </a:xfrm>
        </p:spPr>
        <p:txBody>
          <a:bodyPr/>
          <a:lstStyle/>
          <a:p>
            <a:r>
              <a:rPr lang="en-US"/>
              <a:t>Lớp thứ 1: 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Input</a:t>
            </a:r>
            <a:r>
              <a:rPr lang="en-US"/>
              <a:t>: sequence </a:t>
            </a:r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30000">
                <a:solidFill>
                  <a:srgbClr val="FF0000"/>
                </a:solidFill>
              </a:rPr>
              <a:t>&lt;1&gt;</a:t>
            </a:r>
            <a:r>
              <a:rPr lang="en-US"/>
              <a:t> + đầu vào lớp 0 – </a:t>
            </a:r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 b="1" baseline="30000">
                <a:solidFill>
                  <a:srgbClr val="FF0000"/>
                </a:solidFill>
              </a:rPr>
              <a:t>&lt;0&gt;</a:t>
            </a:r>
            <a:r>
              <a:rPr lang="en-US"/>
              <a:t>: </a:t>
            </a:r>
            <a:r>
              <a:rPr lang="en-US" i="1"/>
              <a:t>vector of zero</a:t>
            </a:r>
            <a:r>
              <a:rPr lang="en-US"/>
              <a:t>.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Output</a:t>
            </a:r>
            <a:r>
              <a:rPr lang="en-US"/>
              <a:t>: giá trị dự đoán </a:t>
            </a:r>
            <a:r>
              <a:rPr lang="en-US" b="1">
                <a:solidFill>
                  <a:srgbClr val="FF0000"/>
                </a:solidFill>
              </a:rPr>
              <a:t>y</a:t>
            </a:r>
            <a:r>
              <a:rPr lang="en-US" b="1" baseline="30000">
                <a:solidFill>
                  <a:srgbClr val="FF0000"/>
                </a:solidFill>
              </a:rPr>
              <a:t>&lt;1&gt;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4BA8BA4-A95A-3B41-884B-AB1C26B51F7D}"/>
              </a:ext>
            </a:extLst>
          </p:cNvPr>
          <p:cNvGrpSpPr/>
          <p:nvPr/>
        </p:nvGrpSpPr>
        <p:grpSpPr>
          <a:xfrm>
            <a:off x="304800" y="2057400"/>
            <a:ext cx="6240169" cy="2409137"/>
            <a:chOff x="1201782" y="1655554"/>
            <a:chExt cx="9424025" cy="3679746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07059E3-112B-E743-A3A7-1D06E5F646F1}"/>
                </a:ext>
              </a:extLst>
            </p:cNvPr>
            <p:cNvGrpSpPr/>
            <p:nvPr/>
          </p:nvGrpSpPr>
          <p:grpSpPr>
            <a:xfrm>
              <a:off x="1201782" y="1655554"/>
              <a:ext cx="9424025" cy="3679746"/>
              <a:chOff x="1201782" y="610526"/>
              <a:chExt cx="9424025" cy="3679746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43D9575D-51C6-A64E-9CA5-5435CFEA0E8A}"/>
                  </a:ext>
                </a:extLst>
              </p:cNvPr>
              <p:cNvGrpSpPr/>
              <p:nvPr/>
            </p:nvGrpSpPr>
            <p:grpSpPr>
              <a:xfrm>
                <a:off x="1201782" y="610526"/>
                <a:ext cx="9424025" cy="3679746"/>
                <a:chOff x="182880" y="479897"/>
                <a:chExt cx="9424025" cy="3679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3C35CFE4-5EC4-C74E-8F02-0F7C8E963D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880" y="1904148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3C35CFE4-5EC4-C74E-8F02-0F7C8E963D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8"/>
                      <a:ext cx="1112832" cy="56412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E8941687-BC43-5B47-BAD3-D0F06133C167}"/>
                    </a:ext>
                  </a:extLst>
                </p:cNvPr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42AC997B-422C-DA49-B584-6933D4AFFF64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27B9C202-BF8B-0E4D-AD5F-5F04C08ABEE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3577EC16-3AF3-4C43-86EC-2C8E6CD480B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0EF89701-C221-1449-897F-58CD09A0948A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070F1B9-9E28-A74E-928B-26340D498BED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F0C0D46B-6397-1647-92CD-912DAEEA8AD9}"/>
                    </a:ext>
                  </a:extLst>
                </p:cNvPr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39F9CF5C-8160-614E-AEF3-C62F205D43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0575" y="3595521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39F9CF5C-8160-614E-AEF3-C62F205D43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5" y="3595521"/>
                      <a:ext cx="1116125" cy="56412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95CE6418-2640-4E4F-9CD8-F789A4D3B4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4396" y="47989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95CE6418-2640-4E4F-9CD8-F789A4D3B4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1123775" cy="56412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2C26076-FB61-CC48-831F-14BC6F4040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61508" y="1638037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2C26076-FB61-CC48-831F-14BC6F4040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8" y="1638037"/>
                      <a:ext cx="1112832" cy="56412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1880C534-40E4-984F-B598-5891AF9B743F}"/>
                    </a:ext>
                  </a:extLst>
                </p:cNvPr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D957706F-9A01-9D43-BF9C-1F928EDE0BFE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76EC4BD0-0821-A146-BF48-309CEAA76060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6C0AB4AD-FBD7-6645-BDF4-4339D43B4060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19828398-6879-F443-8084-63CB3802FCF7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F0908A5A-11B9-AA4B-A32E-64779BD91558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CA2618F8-7D74-034F-94EB-910267904AA8}"/>
                    </a:ext>
                  </a:extLst>
                </p:cNvPr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766A23D2-247A-CB43-9580-8C9484476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7232" y="3595521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766A23D2-247A-CB43-9580-8C94844764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1116125" cy="56412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649647CA-3E2F-7C41-B61A-AC0838376D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31053" y="47989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649647CA-3E2F-7C41-B61A-AC0838376D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3" y="479897"/>
                      <a:ext cx="1123775" cy="56412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8F48F2F9-898B-5646-8611-3628265832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5178" y="1659678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8F48F2F9-898B-5646-8611-3628265832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8" y="1659678"/>
                      <a:ext cx="1112832" cy="56412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245E7E2F-642E-5F49-9F53-59461A2E5D90}"/>
                    </a:ext>
                  </a:extLst>
                </p:cNvPr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92BE1B54-F821-A849-98B3-AC6C5B8CDAD4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717719BE-A3A6-D548-A5AB-0D1AE856C949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99C79B8-8741-994D-81B6-38EFC9B320D2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9FB9A89E-7DD4-BE47-BEF9-868884D66354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653D43BD-0BC9-5740-81C0-08F125F519F5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450DED81-E1D7-D440-8AF0-92E2203725CE}"/>
                    </a:ext>
                  </a:extLst>
                </p:cNvPr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FB5D871A-FBA0-0148-BACF-3773EDE98A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48981" y="3595520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FB5D871A-FBA0-0148-BACF-3773EDE98A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1116125" cy="56412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CECF38F2-D974-224A-A23D-586DBCBD5F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4726" y="50153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CECF38F2-D974-224A-A23D-586DBCBD5F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6" y="501537"/>
                      <a:ext cx="1123775" cy="56412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E2664D2E-4927-3B43-9F32-8C1DB0D47E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4666" y="1609119"/>
                      <a:ext cx="156195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E2664D2E-4927-3B43-9F32-8C1DB0D47E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6" y="1609119"/>
                      <a:ext cx="1561955" cy="56412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75BB7EE3-ED9C-CC44-8DBF-CA986766801C}"/>
                    </a:ext>
                  </a:extLst>
                </p:cNvPr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5DC3B9AA-90C3-2C49-8FBA-747BC890FFC8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E575829E-C454-5F4A-9F23-C9A2815A9C8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D6FE9498-1B1F-E64D-98FC-CD19CC0C692D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0426AE8D-5661-904A-9405-6A71B61418FA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90504E04-BD0B-324D-8C02-18FEAF3C2F4D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69C40BE5-560A-8F49-9D5F-0ED6E90FE5A0}"/>
                    </a:ext>
                  </a:extLst>
                </p:cNvPr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EC6B4C98-0979-244A-8A90-8BCA9E3721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0900" y="3595520"/>
                      <a:ext cx="1233588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EC6B4C98-0979-244A-8A90-8BCA9E3721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900" y="3595520"/>
                      <a:ext cx="1233588" cy="56412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4F96A100-6EE2-B14C-A97F-E2CE1C2B3A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55984" y="479897"/>
                      <a:ext cx="1250921" cy="5721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4F96A100-6EE2-B14C-A97F-E2CE1C2B3A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4" y="479897"/>
                      <a:ext cx="1250921" cy="57215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7CB228E2-04B9-E54D-9A55-3F8B4BE21A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F83056A-E96F-324E-92E6-79D603DA2564}"/>
                  </a:ext>
                </a:extLst>
              </p:cNvPr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C00CFE3-7AB4-464B-88E2-AD7BFEC0D28A}"/>
                  </a:ext>
                </a:extLst>
              </p:cNvPr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761968BD-69D3-E048-9735-B19997206A2F}"/>
                  </a:ext>
                </a:extLst>
              </p:cNvPr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ADAF891D-4249-5A4A-9B98-33486BCE584D}"/>
                  </a:ext>
                </a:extLst>
              </p:cNvPr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AD0D4448-226C-8C4C-8E17-BB3829C7DD74}"/>
                  </a:ext>
                </a:extLst>
              </p:cNvPr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59232A9-E868-DA48-A9C5-976581D6BC69}"/>
                </a:ext>
              </a:extLst>
            </p:cNvPr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0268B9B-6D3B-2D4A-826B-197C34E40EA6}"/>
                </a:ext>
              </a:extLst>
            </p:cNvPr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F23EA41-1136-2D41-AE2C-893ABBE9BF76}"/>
                </a:ext>
              </a:extLst>
            </p:cNvPr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564284B0-3B4E-014F-94CA-20A32E6AC68A}"/>
                </a:ext>
              </a:extLst>
            </p:cNvPr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Up Arrow 165">
            <a:extLst>
              <a:ext uri="{FF2B5EF4-FFF2-40B4-BE49-F238E27FC236}">
                <a16:creationId xmlns:a16="http://schemas.microsoft.com/office/drawing/2014/main" id="{40CA6A70-8436-A542-9889-419527D9FBB5}"/>
              </a:ext>
            </a:extLst>
          </p:cNvPr>
          <p:cNvSpPr/>
          <p:nvPr/>
        </p:nvSpPr>
        <p:spPr>
          <a:xfrm>
            <a:off x="1368414" y="4491937"/>
            <a:ext cx="342409" cy="13246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8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8284-9887-874F-801F-58979252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9" y="135170"/>
            <a:ext cx="7239000" cy="1143000"/>
          </a:xfrm>
        </p:spPr>
        <p:txBody>
          <a:bodyPr/>
          <a:lstStyle/>
          <a:p>
            <a:r>
              <a:rPr lang="en-US"/>
              <a:t>Recurrent Neural network</a:t>
            </a:r>
            <a:br>
              <a:rPr lang="en-US"/>
            </a:br>
            <a:r>
              <a:rPr lang="en-US"/>
              <a:t>Truyền qua từng layer</a:t>
            </a:r>
          </a:p>
        </p:txBody>
      </p:sp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65C22BDF-0110-764B-BCCF-1F5F89010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3759" y="875272"/>
            <a:ext cx="5185920" cy="5212037"/>
          </a:xfrm>
        </p:spPr>
        <p:txBody>
          <a:bodyPr/>
          <a:lstStyle/>
          <a:p>
            <a:r>
              <a:rPr lang="en-US"/>
              <a:t>Lớp thứ 1: 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Input</a:t>
            </a:r>
            <a:r>
              <a:rPr lang="en-US"/>
              <a:t>: sequence </a:t>
            </a:r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30000">
                <a:solidFill>
                  <a:srgbClr val="FF0000"/>
                </a:solidFill>
              </a:rPr>
              <a:t>&lt;1&gt;</a:t>
            </a:r>
            <a:r>
              <a:rPr lang="en-US"/>
              <a:t> + đầu vào lớp 0 – </a:t>
            </a:r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 b="1" baseline="30000">
                <a:solidFill>
                  <a:srgbClr val="FF0000"/>
                </a:solidFill>
              </a:rPr>
              <a:t>&lt;0&gt;</a:t>
            </a:r>
            <a:r>
              <a:rPr lang="en-US"/>
              <a:t>: </a:t>
            </a:r>
            <a:r>
              <a:rPr lang="en-US" i="1"/>
              <a:t>vector of zero</a:t>
            </a:r>
            <a:r>
              <a:rPr lang="en-US"/>
              <a:t>.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Output</a:t>
            </a:r>
            <a:r>
              <a:rPr lang="en-US"/>
              <a:t>: giá trị dự đoán </a:t>
            </a:r>
            <a:r>
              <a:rPr lang="en-US" b="1">
                <a:solidFill>
                  <a:srgbClr val="FF0000"/>
                </a:solidFill>
              </a:rPr>
              <a:t>y</a:t>
            </a:r>
            <a:r>
              <a:rPr lang="en-US" b="1" baseline="30000">
                <a:solidFill>
                  <a:srgbClr val="FF0000"/>
                </a:solidFill>
              </a:rPr>
              <a:t>&lt;1&gt;</a:t>
            </a:r>
            <a:r>
              <a:rPr lang="en-US"/>
              <a:t>.</a:t>
            </a:r>
          </a:p>
          <a:p>
            <a:r>
              <a:rPr lang="en-US"/>
              <a:t>Lớp thứ 2: 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Input</a:t>
            </a:r>
            <a:r>
              <a:rPr lang="en-US"/>
              <a:t>: sequence </a:t>
            </a:r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30000">
                <a:solidFill>
                  <a:srgbClr val="FF0000"/>
                </a:solidFill>
              </a:rPr>
              <a:t>&lt;2&gt;</a:t>
            </a:r>
            <a:r>
              <a:rPr lang="en-US"/>
              <a:t> + giá trị deactivation của lớp 1 – </a:t>
            </a:r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 b="1" baseline="30000">
                <a:solidFill>
                  <a:srgbClr val="FF0000"/>
                </a:solidFill>
              </a:rPr>
              <a:t>&lt;1&gt;</a:t>
            </a:r>
            <a:r>
              <a:rPr lang="en-US"/>
              <a:t>.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Output</a:t>
            </a:r>
            <a:r>
              <a:rPr lang="en-US"/>
              <a:t>: giá trị dự đoán </a:t>
            </a:r>
            <a:r>
              <a:rPr lang="en-US" b="1">
                <a:solidFill>
                  <a:srgbClr val="FF0000"/>
                </a:solidFill>
              </a:rPr>
              <a:t>y</a:t>
            </a:r>
            <a:r>
              <a:rPr lang="en-US" b="1" baseline="30000">
                <a:solidFill>
                  <a:srgbClr val="FF0000"/>
                </a:solidFill>
              </a:rPr>
              <a:t>&lt;2&gt;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4BA8BA4-A95A-3B41-884B-AB1C26B51F7D}"/>
              </a:ext>
            </a:extLst>
          </p:cNvPr>
          <p:cNvGrpSpPr/>
          <p:nvPr/>
        </p:nvGrpSpPr>
        <p:grpSpPr>
          <a:xfrm>
            <a:off x="304800" y="2057400"/>
            <a:ext cx="6240169" cy="2409137"/>
            <a:chOff x="1201782" y="1655554"/>
            <a:chExt cx="9424025" cy="3679746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07059E3-112B-E743-A3A7-1D06E5F646F1}"/>
                </a:ext>
              </a:extLst>
            </p:cNvPr>
            <p:cNvGrpSpPr/>
            <p:nvPr/>
          </p:nvGrpSpPr>
          <p:grpSpPr>
            <a:xfrm>
              <a:off x="1201782" y="1655554"/>
              <a:ext cx="9424025" cy="3679746"/>
              <a:chOff x="1201782" y="610526"/>
              <a:chExt cx="9424025" cy="3679746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43D9575D-51C6-A64E-9CA5-5435CFEA0E8A}"/>
                  </a:ext>
                </a:extLst>
              </p:cNvPr>
              <p:cNvGrpSpPr/>
              <p:nvPr/>
            </p:nvGrpSpPr>
            <p:grpSpPr>
              <a:xfrm>
                <a:off x="1201782" y="610526"/>
                <a:ext cx="9424025" cy="3679746"/>
                <a:chOff x="182880" y="479897"/>
                <a:chExt cx="9424025" cy="3679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3C35CFE4-5EC4-C74E-8F02-0F7C8E963D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880" y="1904148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3C35CFE4-5EC4-C74E-8F02-0F7C8E963D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8"/>
                      <a:ext cx="1112832" cy="56412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E8941687-BC43-5B47-BAD3-D0F06133C167}"/>
                    </a:ext>
                  </a:extLst>
                </p:cNvPr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42AC997B-422C-DA49-B584-6933D4AFFF64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27B9C202-BF8B-0E4D-AD5F-5F04C08ABEE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3577EC16-3AF3-4C43-86EC-2C8E6CD480B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0EF89701-C221-1449-897F-58CD09A0948A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070F1B9-9E28-A74E-928B-26340D498BED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F0C0D46B-6397-1647-92CD-912DAEEA8AD9}"/>
                    </a:ext>
                  </a:extLst>
                </p:cNvPr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39F9CF5C-8160-614E-AEF3-C62F205D43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0575" y="3595521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39F9CF5C-8160-614E-AEF3-C62F205D43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5" y="3595521"/>
                      <a:ext cx="1116125" cy="56412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95CE6418-2640-4E4F-9CD8-F789A4D3B4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4396" y="47989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95CE6418-2640-4E4F-9CD8-F789A4D3B4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1123775" cy="56412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2C26076-FB61-CC48-831F-14BC6F4040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61508" y="1638037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2C26076-FB61-CC48-831F-14BC6F4040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8" y="1638037"/>
                      <a:ext cx="1112832" cy="56412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1880C534-40E4-984F-B598-5891AF9B743F}"/>
                    </a:ext>
                  </a:extLst>
                </p:cNvPr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D957706F-9A01-9D43-BF9C-1F928EDE0BFE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76EC4BD0-0821-A146-BF48-309CEAA76060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6C0AB4AD-FBD7-6645-BDF4-4339D43B4060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19828398-6879-F443-8084-63CB3802FCF7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F0908A5A-11B9-AA4B-A32E-64779BD91558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CA2618F8-7D74-034F-94EB-910267904AA8}"/>
                    </a:ext>
                  </a:extLst>
                </p:cNvPr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766A23D2-247A-CB43-9580-8C9484476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7232" y="3595521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766A23D2-247A-CB43-9580-8C94844764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1116125" cy="56412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649647CA-3E2F-7C41-B61A-AC0838376D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31053" y="47989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649647CA-3E2F-7C41-B61A-AC0838376D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3" y="479897"/>
                      <a:ext cx="1123775" cy="56412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8F48F2F9-898B-5646-8611-3628265832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5178" y="1659678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8F48F2F9-898B-5646-8611-3628265832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8" y="1659678"/>
                      <a:ext cx="1112832" cy="56412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245E7E2F-642E-5F49-9F53-59461A2E5D90}"/>
                    </a:ext>
                  </a:extLst>
                </p:cNvPr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92BE1B54-F821-A849-98B3-AC6C5B8CDAD4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717719BE-A3A6-D548-A5AB-0D1AE856C949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99C79B8-8741-994D-81B6-38EFC9B320D2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9FB9A89E-7DD4-BE47-BEF9-868884D66354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653D43BD-0BC9-5740-81C0-08F125F519F5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450DED81-E1D7-D440-8AF0-92E2203725CE}"/>
                    </a:ext>
                  </a:extLst>
                </p:cNvPr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FB5D871A-FBA0-0148-BACF-3773EDE98A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48981" y="3595520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FB5D871A-FBA0-0148-BACF-3773EDE98A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1116125" cy="56412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CECF38F2-D974-224A-A23D-586DBCBD5F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4726" y="50153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CECF38F2-D974-224A-A23D-586DBCBD5F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6" y="501537"/>
                      <a:ext cx="1123775" cy="56412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E2664D2E-4927-3B43-9F32-8C1DB0D47E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4666" y="1609119"/>
                      <a:ext cx="156195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E2664D2E-4927-3B43-9F32-8C1DB0D47E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6" y="1609119"/>
                      <a:ext cx="1561955" cy="56412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75BB7EE3-ED9C-CC44-8DBF-CA986766801C}"/>
                    </a:ext>
                  </a:extLst>
                </p:cNvPr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5DC3B9AA-90C3-2C49-8FBA-747BC890FFC8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E575829E-C454-5F4A-9F23-C9A2815A9C8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D6FE9498-1B1F-E64D-98FC-CD19CC0C692D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0426AE8D-5661-904A-9405-6A71B61418FA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90504E04-BD0B-324D-8C02-18FEAF3C2F4D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69C40BE5-560A-8F49-9D5F-0ED6E90FE5A0}"/>
                    </a:ext>
                  </a:extLst>
                </p:cNvPr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EC6B4C98-0979-244A-8A90-8BCA9E3721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0900" y="3595520"/>
                      <a:ext cx="1233588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EC6B4C98-0979-244A-8A90-8BCA9E3721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900" y="3595520"/>
                      <a:ext cx="1233588" cy="56412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4F96A100-6EE2-B14C-A97F-E2CE1C2B3A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55984" y="479897"/>
                      <a:ext cx="1250921" cy="5721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4F96A100-6EE2-B14C-A97F-E2CE1C2B3A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4" y="479897"/>
                      <a:ext cx="1250921" cy="57215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7CB228E2-04B9-E54D-9A55-3F8B4BE21A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F83056A-E96F-324E-92E6-79D603DA2564}"/>
                  </a:ext>
                </a:extLst>
              </p:cNvPr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C00CFE3-7AB4-464B-88E2-AD7BFEC0D28A}"/>
                  </a:ext>
                </a:extLst>
              </p:cNvPr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761968BD-69D3-E048-9735-B19997206A2F}"/>
                  </a:ext>
                </a:extLst>
              </p:cNvPr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ADAF891D-4249-5A4A-9B98-33486BCE584D}"/>
                  </a:ext>
                </a:extLst>
              </p:cNvPr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AD0D4448-226C-8C4C-8E17-BB3829C7DD74}"/>
                  </a:ext>
                </a:extLst>
              </p:cNvPr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59232A9-E868-DA48-A9C5-976581D6BC69}"/>
                </a:ext>
              </a:extLst>
            </p:cNvPr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0268B9B-6D3B-2D4A-826B-197C34E40EA6}"/>
                </a:ext>
              </a:extLst>
            </p:cNvPr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F23EA41-1136-2D41-AE2C-893ABBE9BF76}"/>
                </a:ext>
              </a:extLst>
            </p:cNvPr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564284B0-3B4E-014F-94CA-20A32E6AC68A}"/>
                </a:ext>
              </a:extLst>
            </p:cNvPr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Up Arrow 56">
            <a:extLst>
              <a:ext uri="{FF2B5EF4-FFF2-40B4-BE49-F238E27FC236}">
                <a16:creationId xmlns:a16="http://schemas.microsoft.com/office/drawing/2014/main" id="{E55D2C18-F7DB-EC47-B3E4-9D05CB92EBA0}"/>
              </a:ext>
            </a:extLst>
          </p:cNvPr>
          <p:cNvSpPr/>
          <p:nvPr/>
        </p:nvSpPr>
        <p:spPr>
          <a:xfrm>
            <a:off x="2308513" y="4466537"/>
            <a:ext cx="342409" cy="13246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3234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8284-9887-874F-801F-58979252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9" y="135170"/>
            <a:ext cx="7239000" cy="1143000"/>
          </a:xfrm>
        </p:spPr>
        <p:txBody>
          <a:bodyPr/>
          <a:lstStyle/>
          <a:p>
            <a:r>
              <a:rPr lang="en-US"/>
              <a:t>Recurrent Neural network</a:t>
            </a:r>
            <a:br>
              <a:rPr lang="en-US"/>
            </a:br>
            <a:r>
              <a:rPr lang="en-US"/>
              <a:t>Truyền qua từng layer</a:t>
            </a:r>
          </a:p>
        </p:txBody>
      </p:sp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65C22BDF-0110-764B-BCCF-1F5F89010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3759" y="875272"/>
            <a:ext cx="5185920" cy="5212037"/>
          </a:xfrm>
        </p:spPr>
        <p:txBody>
          <a:bodyPr/>
          <a:lstStyle/>
          <a:p>
            <a:r>
              <a:rPr lang="en-US"/>
              <a:t>Lớp thứ 1: 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Input</a:t>
            </a:r>
            <a:r>
              <a:rPr lang="en-US"/>
              <a:t>: sequence </a:t>
            </a:r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30000">
                <a:solidFill>
                  <a:srgbClr val="FF0000"/>
                </a:solidFill>
              </a:rPr>
              <a:t>&lt;1&gt;</a:t>
            </a:r>
            <a:r>
              <a:rPr lang="en-US"/>
              <a:t> + đầu vào lớp 0 – </a:t>
            </a:r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 b="1" baseline="30000">
                <a:solidFill>
                  <a:srgbClr val="FF0000"/>
                </a:solidFill>
              </a:rPr>
              <a:t>&lt;0&gt;</a:t>
            </a:r>
            <a:r>
              <a:rPr lang="en-US"/>
              <a:t>: </a:t>
            </a:r>
            <a:r>
              <a:rPr lang="en-US" i="1"/>
              <a:t>vector of zero</a:t>
            </a:r>
            <a:r>
              <a:rPr lang="en-US"/>
              <a:t>.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Output</a:t>
            </a:r>
            <a:r>
              <a:rPr lang="en-US"/>
              <a:t>: giá trị dự đoán </a:t>
            </a:r>
            <a:r>
              <a:rPr lang="en-US" b="1">
                <a:solidFill>
                  <a:srgbClr val="FF0000"/>
                </a:solidFill>
              </a:rPr>
              <a:t>y</a:t>
            </a:r>
            <a:r>
              <a:rPr lang="en-US" b="1" baseline="30000">
                <a:solidFill>
                  <a:srgbClr val="FF0000"/>
                </a:solidFill>
              </a:rPr>
              <a:t>&lt;1&gt;</a:t>
            </a:r>
            <a:r>
              <a:rPr lang="en-US"/>
              <a:t>.</a:t>
            </a:r>
          </a:p>
          <a:p>
            <a:r>
              <a:rPr lang="en-US"/>
              <a:t>Lớp thứ 2: 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Input</a:t>
            </a:r>
            <a:r>
              <a:rPr lang="en-US"/>
              <a:t>: sequence </a:t>
            </a:r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30000">
                <a:solidFill>
                  <a:srgbClr val="FF0000"/>
                </a:solidFill>
              </a:rPr>
              <a:t>&lt;2&gt;</a:t>
            </a:r>
            <a:r>
              <a:rPr lang="en-US"/>
              <a:t> + giá trị deactivation của lớp 1 – </a:t>
            </a:r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 b="1" baseline="30000">
                <a:solidFill>
                  <a:srgbClr val="FF0000"/>
                </a:solidFill>
              </a:rPr>
              <a:t>&lt;1&gt;</a:t>
            </a:r>
            <a:r>
              <a:rPr lang="en-US"/>
              <a:t>.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Output</a:t>
            </a:r>
            <a:r>
              <a:rPr lang="en-US"/>
              <a:t>: giá trị dự đoán </a:t>
            </a:r>
            <a:r>
              <a:rPr lang="en-US" b="1">
                <a:solidFill>
                  <a:srgbClr val="FF0000"/>
                </a:solidFill>
              </a:rPr>
              <a:t>y</a:t>
            </a:r>
            <a:r>
              <a:rPr lang="en-US" b="1" baseline="30000">
                <a:solidFill>
                  <a:srgbClr val="FF0000"/>
                </a:solidFill>
              </a:rPr>
              <a:t>&lt;2&gt;</a:t>
            </a:r>
            <a:r>
              <a:rPr lang="en-US"/>
              <a:t>.</a:t>
            </a:r>
          </a:p>
          <a:p>
            <a:r>
              <a:rPr lang="en-US"/>
              <a:t>Lớp thứ 3: 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Input</a:t>
            </a:r>
            <a:r>
              <a:rPr lang="en-US"/>
              <a:t>: sequence </a:t>
            </a:r>
            <a:r>
              <a:rPr lang="en-US" b="1">
                <a:solidFill>
                  <a:srgbClr val="FF0000"/>
                </a:solidFill>
              </a:rPr>
              <a:t>x</a:t>
            </a:r>
            <a:r>
              <a:rPr lang="en-US" b="1" baseline="30000">
                <a:solidFill>
                  <a:srgbClr val="FF0000"/>
                </a:solidFill>
              </a:rPr>
              <a:t>&lt;3&gt;</a:t>
            </a:r>
            <a:r>
              <a:rPr lang="en-US"/>
              <a:t> + giá trị deactivation của lớp 2 – </a:t>
            </a:r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 b="1" baseline="30000">
                <a:solidFill>
                  <a:srgbClr val="FF0000"/>
                </a:solidFill>
              </a:rPr>
              <a:t>&lt;2&gt;</a:t>
            </a:r>
            <a:r>
              <a:rPr lang="en-US"/>
              <a:t>.</a:t>
            </a:r>
          </a:p>
          <a:p>
            <a:pPr lvl="1"/>
            <a:r>
              <a:rPr lang="en-US" i="1">
                <a:solidFill>
                  <a:srgbClr val="008000"/>
                </a:solidFill>
              </a:rPr>
              <a:t>Output</a:t>
            </a:r>
            <a:r>
              <a:rPr lang="en-US"/>
              <a:t>: giá trị dự đoán </a:t>
            </a:r>
            <a:r>
              <a:rPr lang="en-US" b="1">
                <a:solidFill>
                  <a:srgbClr val="FF0000"/>
                </a:solidFill>
              </a:rPr>
              <a:t>y</a:t>
            </a:r>
            <a:r>
              <a:rPr lang="en-US" b="1" baseline="30000">
                <a:solidFill>
                  <a:srgbClr val="FF0000"/>
                </a:solidFill>
              </a:rPr>
              <a:t>&lt;3&gt;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4BA8BA4-A95A-3B41-884B-AB1C26B51F7D}"/>
              </a:ext>
            </a:extLst>
          </p:cNvPr>
          <p:cNvGrpSpPr/>
          <p:nvPr/>
        </p:nvGrpSpPr>
        <p:grpSpPr>
          <a:xfrm>
            <a:off x="304800" y="2057400"/>
            <a:ext cx="6240169" cy="2409137"/>
            <a:chOff x="1201782" y="1655554"/>
            <a:chExt cx="9424025" cy="3679746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07059E3-112B-E743-A3A7-1D06E5F646F1}"/>
                </a:ext>
              </a:extLst>
            </p:cNvPr>
            <p:cNvGrpSpPr/>
            <p:nvPr/>
          </p:nvGrpSpPr>
          <p:grpSpPr>
            <a:xfrm>
              <a:off x="1201782" y="1655554"/>
              <a:ext cx="9424025" cy="3679746"/>
              <a:chOff x="1201782" y="610526"/>
              <a:chExt cx="9424025" cy="3679746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43D9575D-51C6-A64E-9CA5-5435CFEA0E8A}"/>
                  </a:ext>
                </a:extLst>
              </p:cNvPr>
              <p:cNvGrpSpPr/>
              <p:nvPr/>
            </p:nvGrpSpPr>
            <p:grpSpPr>
              <a:xfrm>
                <a:off x="1201782" y="610526"/>
                <a:ext cx="9424025" cy="3679746"/>
                <a:chOff x="182880" y="479897"/>
                <a:chExt cx="9424025" cy="3679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3C35CFE4-5EC4-C74E-8F02-0F7C8E963D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880" y="1904148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3C35CFE4-5EC4-C74E-8F02-0F7C8E963D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8"/>
                      <a:ext cx="1112832" cy="56412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E8941687-BC43-5B47-BAD3-D0F06133C167}"/>
                    </a:ext>
                  </a:extLst>
                </p:cNvPr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42AC997B-422C-DA49-B584-6933D4AFFF64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27B9C202-BF8B-0E4D-AD5F-5F04C08ABEE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3577EC16-3AF3-4C43-86EC-2C8E6CD480B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0EF89701-C221-1449-897F-58CD09A0948A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070F1B9-9E28-A74E-928B-26340D498BED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F0C0D46B-6397-1647-92CD-912DAEEA8AD9}"/>
                    </a:ext>
                  </a:extLst>
                </p:cNvPr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39F9CF5C-8160-614E-AEF3-C62F205D43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0575" y="3595521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39F9CF5C-8160-614E-AEF3-C62F205D43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5" y="3595521"/>
                      <a:ext cx="1116125" cy="56412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95CE6418-2640-4E4F-9CD8-F789A4D3B4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4396" y="47989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95CE6418-2640-4E4F-9CD8-F789A4D3B4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1123775" cy="56412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2C26076-FB61-CC48-831F-14BC6F4040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61508" y="1638037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2C26076-FB61-CC48-831F-14BC6F4040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8" y="1638037"/>
                      <a:ext cx="1112832" cy="56412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1880C534-40E4-984F-B598-5891AF9B743F}"/>
                    </a:ext>
                  </a:extLst>
                </p:cNvPr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D957706F-9A01-9D43-BF9C-1F928EDE0BFE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76EC4BD0-0821-A146-BF48-309CEAA76060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6C0AB4AD-FBD7-6645-BDF4-4339D43B4060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19828398-6879-F443-8084-63CB3802FCF7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F0908A5A-11B9-AA4B-A32E-64779BD91558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CA2618F8-7D74-034F-94EB-910267904AA8}"/>
                    </a:ext>
                  </a:extLst>
                </p:cNvPr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766A23D2-247A-CB43-9580-8C9484476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7232" y="3595521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766A23D2-247A-CB43-9580-8C94844764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1116125" cy="56412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649647CA-3E2F-7C41-B61A-AC0838376D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31053" y="47989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649647CA-3E2F-7C41-B61A-AC0838376D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3" y="479897"/>
                      <a:ext cx="1123775" cy="56412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8F48F2F9-898B-5646-8611-3628265832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5178" y="1659678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8F48F2F9-898B-5646-8611-3628265832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8" y="1659678"/>
                      <a:ext cx="1112832" cy="56412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245E7E2F-642E-5F49-9F53-59461A2E5D90}"/>
                    </a:ext>
                  </a:extLst>
                </p:cNvPr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92BE1B54-F821-A849-98B3-AC6C5B8CDAD4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717719BE-A3A6-D548-A5AB-0D1AE856C949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99C79B8-8741-994D-81B6-38EFC9B320D2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9FB9A89E-7DD4-BE47-BEF9-868884D66354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653D43BD-0BC9-5740-81C0-08F125F519F5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450DED81-E1D7-D440-8AF0-92E2203725CE}"/>
                    </a:ext>
                  </a:extLst>
                </p:cNvPr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FB5D871A-FBA0-0148-BACF-3773EDE98A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48981" y="3595520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FB5D871A-FBA0-0148-BACF-3773EDE98A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1116125" cy="56412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CECF38F2-D974-224A-A23D-586DBCBD5F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4726" y="50153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CECF38F2-D974-224A-A23D-586DBCBD5F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6" y="501537"/>
                      <a:ext cx="1123775" cy="56412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E2664D2E-4927-3B43-9F32-8C1DB0D47E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4666" y="1609119"/>
                      <a:ext cx="156195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E2664D2E-4927-3B43-9F32-8C1DB0D47E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6" y="1609119"/>
                      <a:ext cx="1561955" cy="56412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75BB7EE3-ED9C-CC44-8DBF-CA986766801C}"/>
                    </a:ext>
                  </a:extLst>
                </p:cNvPr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5DC3B9AA-90C3-2C49-8FBA-747BC890FFC8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E575829E-C454-5F4A-9F23-C9A2815A9C8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D6FE9498-1B1F-E64D-98FC-CD19CC0C692D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0426AE8D-5661-904A-9405-6A71B61418FA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90504E04-BD0B-324D-8C02-18FEAF3C2F4D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69C40BE5-560A-8F49-9D5F-0ED6E90FE5A0}"/>
                    </a:ext>
                  </a:extLst>
                </p:cNvPr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EC6B4C98-0979-244A-8A90-8BCA9E3721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0900" y="3595520"/>
                      <a:ext cx="1233588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EC6B4C98-0979-244A-8A90-8BCA9E3721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900" y="3595520"/>
                      <a:ext cx="1233588" cy="56412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4F96A100-6EE2-B14C-A97F-E2CE1C2B3A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55984" y="479897"/>
                      <a:ext cx="1250921" cy="5721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4F96A100-6EE2-B14C-A97F-E2CE1C2B3A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4" y="479897"/>
                      <a:ext cx="1250921" cy="57215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7CB228E2-04B9-E54D-9A55-3F8B4BE21A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F83056A-E96F-324E-92E6-79D603DA2564}"/>
                  </a:ext>
                </a:extLst>
              </p:cNvPr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C00CFE3-7AB4-464B-88E2-AD7BFEC0D28A}"/>
                  </a:ext>
                </a:extLst>
              </p:cNvPr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761968BD-69D3-E048-9735-B19997206A2F}"/>
                  </a:ext>
                </a:extLst>
              </p:cNvPr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ADAF891D-4249-5A4A-9B98-33486BCE584D}"/>
                  </a:ext>
                </a:extLst>
              </p:cNvPr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AD0D4448-226C-8C4C-8E17-BB3829C7DD74}"/>
                  </a:ext>
                </a:extLst>
              </p:cNvPr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59232A9-E868-DA48-A9C5-976581D6BC69}"/>
                </a:ext>
              </a:extLst>
            </p:cNvPr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0268B9B-6D3B-2D4A-826B-197C34E40EA6}"/>
                </a:ext>
              </a:extLst>
            </p:cNvPr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F23EA41-1136-2D41-AE2C-893ABBE9BF76}"/>
                </a:ext>
              </a:extLst>
            </p:cNvPr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564284B0-3B4E-014F-94CA-20A32E6AC68A}"/>
                </a:ext>
              </a:extLst>
            </p:cNvPr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Up Arrow 56">
            <a:extLst>
              <a:ext uri="{FF2B5EF4-FFF2-40B4-BE49-F238E27FC236}">
                <a16:creationId xmlns:a16="http://schemas.microsoft.com/office/drawing/2014/main" id="{28FD38A9-17D7-4C4B-A51E-FEA098538840}"/>
              </a:ext>
            </a:extLst>
          </p:cNvPr>
          <p:cNvSpPr/>
          <p:nvPr/>
        </p:nvSpPr>
        <p:spPr>
          <a:xfrm>
            <a:off x="3253264" y="4479237"/>
            <a:ext cx="342409" cy="13246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4220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803E-F079-4141-967C-A7F699B7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Tham số trong mô hình RNN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137D42D-84FC-4B42-A131-1444D32E0AEE}"/>
              </a:ext>
            </a:extLst>
          </p:cNvPr>
          <p:cNvGrpSpPr/>
          <p:nvPr/>
        </p:nvGrpSpPr>
        <p:grpSpPr>
          <a:xfrm>
            <a:off x="1600200" y="1250909"/>
            <a:ext cx="8660675" cy="3256080"/>
            <a:chOff x="1600200" y="1250909"/>
            <a:chExt cx="8660675" cy="32560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0C0CEF-83EF-1649-B17A-4A89464B8EB4}"/>
                </a:ext>
              </a:extLst>
            </p:cNvPr>
            <p:cNvGrpSpPr/>
            <p:nvPr/>
          </p:nvGrpSpPr>
          <p:grpSpPr>
            <a:xfrm>
              <a:off x="1600200" y="1250909"/>
              <a:ext cx="8660675" cy="3256080"/>
              <a:chOff x="1201782" y="1655554"/>
              <a:chExt cx="9198194" cy="357729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E91C2C2-0640-1649-862B-86B65A7E745B}"/>
                  </a:ext>
                </a:extLst>
              </p:cNvPr>
              <p:cNvGrpSpPr/>
              <p:nvPr/>
            </p:nvGrpSpPr>
            <p:grpSpPr>
              <a:xfrm>
                <a:off x="1201782" y="1655554"/>
                <a:ext cx="9198194" cy="3577290"/>
                <a:chOff x="1201782" y="610526"/>
                <a:chExt cx="9198194" cy="357729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637248F-E2EA-7340-B869-64764D5141F8}"/>
                    </a:ext>
                  </a:extLst>
                </p:cNvPr>
                <p:cNvGrpSpPr/>
                <p:nvPr/>
              </p:nvGrpSpPr>
              <p:grpSpPr>
                <a:xfrm>
                  <a:off x="1201782" y="610526"/>
                  <a:ext cx="9198194" cy="3577290"/>
                  <a:chOff x="182880" y="479897"/>
                  <a:chExt cx="9198194" cy="357729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2FCD736-3C8A-F249-9808-C6C0B86D4A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880" y="1904146"/>
                        <a:ext cx="9054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2880" y="1904146"/>
                        <a:ext cx="905441" cy="461665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0DF1F62F-EB62-5E49-9207-CEB04A2F0CE8}"/>
                      </a:ext>
                    </a:extLst>
                  </p:cNvPr>
                  <p:cNvGrpSpPr/>
                  <p:nvPr/>
                </p:nvGrpSpPr>
                <p:grpSpPr>
                  <a:xfrm>
                    <a:off x="1846722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1FCC5EDC-FD09-2148-9881-A7B19CEC16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076F8ADF-52E6-224A-A55F-D12CF5F04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4AD2F2A3-5F66-F144-BDDA-A337D73588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121934C8-AE26-0A43-A979-D38B4A528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1CB708A2-0E89-FF40-970F-D4F76B978A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060EA2CE-D2ED-5A43-BCD0-5A0DC4702DF7}"/>
                      </a:ext>
                    </a:extLst>
                  </p:cNvPr>
                  <p:cNvCxnSpPr/>
                  <p:nvPr/>
                </p:nvCxnSpPr>
                <p:spPr>
                  <a:xfrm>
                    <a:off x="1088321" y="215662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592DC826-B6C3-7F42-9B79-3A3919C32A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80574" y="3595522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0574" y="3595522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476ABB67-0650-4E42-9B5D-232152C187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44396" y="479897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44396" y="479897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4348" b="-1884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2896B3F5-EB87-234A-8A98-082AE2A141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61507" y="1638036"/>
                        <a:ext cx="9054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61507" y="1638036"/>
                        <a:ext cx="905441" cy="461665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76496862-A05E-6147-BA45-40A329C2B92F}"/>
                      </a:ext>
                    </a:extLst>
                  </p:cNvPr>
                  <p:cNvGrpSpPr/>
                  <p:nvPr/>
                </p:nvGrpSpPr>
                <p:grpSpPr>
                  <a:xfrm>
                    <a:off x="3233380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00F1146D-4A03-664B-B4F9-DB115FF163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BAB21A17-180A-4747-ABB2-C9DBFF7023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1729AA57-25D0-5940-8248-9FA2D3879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E5E2478D-C037-154E-8D71-06B67E6A30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CC2428E9-8EBE-A94B-8226-0698AD6A76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6FF3846E-5271-9D44-8B6F-A4425F5CF3B9}"/>
                      </a:ext>
                    </a:extLst>
                  </p:cNvPr>
                  <p:cNvCxnSpPr/>
                  <p:nvPr/>
                </p:nvCxnSpPr>
                <p:spPr>
                  <a:xfrm>
                    <a:off x="2474979" y="215662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FA16DAC8-66D7-564D-959B-46546FECD0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67232" y="3595521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27" name="TextBox 2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67232" y="3595521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74790E4F-B8DC-9D4D-A842-214E789AD1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31054" y="479897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28" name="TextBox 2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31054" y="479897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709" t="-4348" b="-1884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5D9FEC1A-8A86-1142-94A0-E3F391A24F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35177" y="1659677"/>
                        <a:ext cx="9054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35177" y="1659677"/>
                        <a:ext cx="905441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E0C31D00-495A-C241-BA16-E89EA2DC850A}"/>
                      </a:ext>
                    </a:extLst>
                  </p:cNvPr>
                  <p:cNvGrpSpPr/>
                  <p:nvPr/>
                </p:nvGrpSpPr>
                <p:grpSpPr>
                  <a:xfrm>
                    <a:off x="4707050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CD00EEB9-11C8-D64B-9CE1-83AC7FD93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46CB2B3C-5C13-BC4D-BE3A-B01B2E0C2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3F5E2BA-41F3-D146-AA99-63CCEAE87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1BBE2449-B5E1-9246-B9E5-633723146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E160DCBA-F4A4-A542-AB3E-B7C897CD1A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7A24A979-17AB-3A4C-8927-AFF50455266B}"/>
                      </a:ext>
                    </a:extLst>
                  </p:cNvPr>
                  <p:cNvCxnSpPr/>
                  <p:nvPr/>
                </p:nvCxnSpPr>
                <p:spPr>
                  <a:xfrm>
                    <a:off x="3948649" y="215662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4A3A4B0-DEDF-DF47-AEFF-E2B228A5E7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48981" y="3595520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48981" y="3595520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94F60DE6-226B-804B-B19D-B929BF3ADD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04724" y="501538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04724" y="501538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4348" b="-1884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DA6B6D04-F99F-AC48-A4E4-D3C37B4798C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54668" y="1609118"/>
                        <a:ext cx="130131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054668" y="1609118"/>
                        <a:ext cx="1301318" cy="461665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9667C37A-2554-3047-9E53-1380EFF4F489}"/>
                      </a:ext>
                    </a:extLst>
                  </p:cNvPr>
                  <p:cNvGrpSpPr/>
                  <p:nvPr/>
                </p:nvGrpSpPr>
                <p:grpSpPr>
                  <a:xfrm>
                    <a:off x="8458312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8FCDDDD7-EA8A-534A-AC6F-F6D41C452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1BFFBD69-0755-D847-9A68-18CA04A714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60B86D4-F8D4-C645-B3CD-2F141510C7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568D7D50-3C28-BD4B-B2A8-0DC55FBD2F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6D31EECC-11F6-8549-B155-9B5A7FE74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9CF14726-3CB0-FD4E-837C-28DB21F64DDA}"/>
                      </a:ext>
                    </a:extLst>
                  </p:cNvPr>
                  <p:cNvCxnSpPr/>
                  <p:nvPr/>
                </p:nvCxnSpPr>
                <p:spPr>
                  <a:xfrm>
                    <a:off x="7455161" y="215662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9B903735-99B3-5E42-9347-1E1BC29B89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40899" y="3595520"/>
                        <a:ext cx="100925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7" name="TextBox 4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40899" y="3595520"/>
                        <a:ext cx="1009251" cy="461665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A0D98C20-FDA1-4846-B831-F558D3BC964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55986" y="479897"/>
                        <a:ext cx="1025088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8" name="TextBox 4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55986" y="479897"/>
                        <a:ext cx="1025088" cy="468783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 l="-1266" t="-2857" b="-1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102EFAB0-136D-0943-A39F-160C0C09C9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26710" y="1882473"/>
                        <a:ext cx="574195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49" name="TextBox 4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26710" y="1882473"/>
                        <a:ext cx="574195" cy="523220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BFF7035-5B2E-254F-8D8B-5DD2B707B13F}"/>
                    </a:ext>
                  </a:extLst>
                </p:cNvPr>
                <p:cNvCxnSpPr/>
                <p:nvPr/>
              </p:nvCxnSpPr>
              <p:spPr>
                <a:xfrm flipH="1" flipV="1">
                  <a:off x="3031993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7DFBA499-1265-854B-94D3-9BD524329FA4}"/>
                    </a:ext>
                  </a:extLst>
                </p:cNvPr>
                <p:cNvCxnSpPr/>
                <p:nvPr/>
              </p:nvCxnSpPr>
              <p:spPr>
                <a:xfrm flipH="1" flipV="1">
                  <a:off x="5884096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3C1B0EB3-B47B-7648-BD3C-0CCC9FC826B2}"/>
                    </a:ext>
                  </a:extLst>
                </p:cNvPr>
                <p:cNvCxnSpPr/>
                <p:nvPr/>
              </p:nvCxnSpPr>
              <p:spPr>
                <a:xfrm flipH="1" flipV="1">
                  <a:off x="4453338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FB50A877-F045-E144-ADDC-F096CC1C5077}"/>
                    </a:ext>
                  </a:extLst>
                </p:cNvPr>
                <p:cNvCxnSpPr/>
                <p:nvPr/>
              </p:nvCxnSpPr>
              <p:spPr>
                <a:xfrm flipH="1" flipV="1">
                  <a:off x="9664427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D4932953-00D8-2749-ACE6-BA15A1BE7853}"/>
                    </a:ext>
                  </a:extLst>
                </p:cNvPr>
                <p:cNvCxnSpPr/>
                <p:nvPr/>
              </p:nvCxnSpPr>
              <p:spPr>
                <a:xfrm>
                  <a:off x="6286402" y="2287249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621D87C-5C92-BF4D-BCA9-5AD39FED2056}"/>
                  </a:ext>
                </a:extLst>
              </p:cNvPr>
              <p:cNvCxnSpPr/>
              <p:nvPr/>
            </p:nvCxnSpPr>
            <p:spPr>
              <a:xfrm flipH="1" flipV="1">
                <a:off x="3018150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DC44FE2-85E1-D141-9134-2ADF08ED1558}"/>
                  </a:ext>
                </a:extLst>
              </p:cNvPr>
              <p:cNvCxnSpPr/>
              <p:nvPr/>
            </p:nvCxnSpPr>
            <p:spPr>
              <a:xfrm flipH="1" flipV="1">
                <a:off x="5870253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B90ADBF-11DA-4342-BDA1-178F16103634}"/>
                  </a:ext>
                </a:extLst>
              </p:cNvPr>
              <p:cNvCxnSpPr/>
              <p:nvPr/>
            </p:nvCxnSpPr>
            <p:spPr>
              <a:xfrm flipH="1" flipV="1">
                <a:off x="4439495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E23F8BA-1EC9-B84D-8B62-39513B594961}"/>
                  </a:ext>
                </a:extLst>
              </p:cNvPr>
              <p:cNvCxnSpPr/>
              <p:nvPr/>
            </p:nvCxnSpPr>
            <p:spPr>
              <a:xfrm flipH="1" flipV="1">
                <a:off x="9650584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0F778B-169E-2847-A4C4-89909A366D5C}"/>
                </a:ext>
              </a:extLst>
            </p:cNvPr>
            <p:cNvSpPr txBox="1"/>
            <p:nvPr/>
          </p:nvSpPr>
          <p:spPr>
            <a:xfrm>
              <a:off x="3358826" y="3727642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FF0000"/>
                  </a:solidFill>
                </a:rPr>
                <a:t>W</a:t>
              </a:r>
              <a:r>
                <a:rPr lang="en-US" sz="2000" i="1" baseline="-25000">
                  <a:solidFill>
                    <a:srgbClr val="FF0000"/>
                  </a:solidFill>
                </a:rPr>
                <a:t>ax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963DE-DCF3-B44A-8DE7-D9DD05578EBC}"/>
                </a:ext>
              </a:extLst>
            </p:cNvPr>
            <p:cNvSpPr txBox="1"/>
            <p:nvPr/>
          </p:nvSpPr>
          <p:spPr>
            <a:xfrm>
              <a:off x="4731509" y="3712925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FF0000"/>
                  </a:solidFill>
                </a:rPr>
                <a:t>W</a:t>
              </a:r>
              <a:r>
                <a:rPr lang="en-US" sz="2000" i="1" baseline="-25000">
                  <a:solidFill>
                    <a:srgbClr val="FF0000"/>
                  </a:solidFill>
                </a:rPr>
                <a:t>ax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E018E6-91B4-B34A-B782-FAC03DF9C1B5}"/>
                </a:ext>
              </a:extLst>
            </p:cNvPr>
            <p:cNvSpPr txBox="1"/>
            <p:nvPr/>
          </p:nvSpPr>
          <p:spPr>
            <a:xfrm>
              <a:off x="6221137" y="3712925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FF0000"/>
                  </a:solidFill>
                </a:rPr>
                <a:t>W</a:t>
              </a:r>
              <a:r>
                <a:rPr lang="en-US" sz="2000" i="1" baseline="-25000">
                  <a:solidFill>
                    <a:srgbClr val="FF0000"/>
                  </a:solidFill>
                </a:rPr>
                <a:t>ax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5671F9A-4D28-0D4A-8785-EB2B6013DA04}"/>
                </a:ext>
              </a:extLst>
            </p:cNvPr>
            <p:cNvSpPr txBox="1"/>
            <p:nvPr/>
          </p:nvSpPr>
          <p:spPr>
            <a:xfrm>
              <a:off x="3631630" y="2800440"/>
              <a:ext cx="611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66FF"/>
                  </a:solidFill>
                </a:rPr>
                <a:t>W</a:t>
              </a:r>
              <a:r>
                <a:rPr lang="en-US" sz="2000" i="1" baseline="-25000">
                  <a:solidFill>
                    <a:srgbClr val="0066FF"/>
                  </a:solidFill>
                </a:rPr>
                <a:t>aa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3B84C73-69CA-F144-9D1F-F3A698ACD6B2}"/>
                </a:ext>
              </a:extLst>
            </p:cNvPr>
            <p:cNvSpPr txBox="1"/>
            <p:nvPr/>
          </p:nvSpPr>
          <p:spPr>
            <a:xfrm>
              <a:off x="5027775" y="2813043"/>
              <a:ext cx="611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66FF"/>
                  </a:solidFill>
                </a:rPr>
                <a:t>W</a:t>
              </a:r>
              <a:r>
                <a:rPr lang="en-US" sz="2000" i="1" baseline="-25000">
                  <a:solidFill>
                    <a:srgbClr val="0066FF"/>
                  </a:solidFill>
                </a:rPr>
                <a:t>aa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815BA3-B546-9340-A7D6-6B0A4C700AB7}"/>
                </a:ext>
              </a:extLst>
            </p:cNvPr>
            <p:cNvSpPr txBox="1"/>
            <p:nvPr/>
          </p:nvSpPr>
          <p:spPr>
            <a:xfrm>
              <a:off x="6345140" y="2813043"/>
              <a:ext cx="611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66FF"/>
                  </a:solidFill>
                </a:rPr>
                <a:t>W</a:t>
              </a:r>
              <a:r>
                <a:rPr lang="en-US" sz="2000" i="1" baseline="-25000">
                  <a:solidFill>
                    <a:srgbClr val="0066FF"/>
                  </a:solidFill>
                </a:rPr>
                <a:t>aa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06B99E-6A01-8545-A299-F1E4733108AE}"/>
                </a:ext>
              </a:extLst>
            </p:cNvPr>
            <p:cNvSpPr txBox="1"/>
            <p:nvPr/>
          </p:nvSpPr>
          <p:spPr>
            <a:xfrm>
              <a:off x="3432819" y="1556911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8000"/>
                  </a:solidFill>
                </a:rPr>
                <a:t>W</a:t>
              </a:r>
              <a:r>
                <a:rPr lang="en-US" sz="2000" i="1" baseline="-25000">
                  <a:solidFill>
                    <a:srgbClr val="008000"/>
                  </a:solidFill>
                </a:rPr>
                <a:t>ay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4E1CDC-570C-3344-A06A-F724FFA80F5F}"/>
                </a:ext>
              </a:extLst>
            </p:cNvPr>
            <p:cNvSpPr txBox="1"/>
            <p:nvPr/>
          </p:nvSpPr>
          <p:spPr>
            <a:xfrm>
              <a:off x="4778237" y="1544161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8000"/>
                  </a:solidFill>
                </a:rPr>
                <a:t>W</a:t>
              </a:r>
              <a:r>
                <a:rPr lang="en-US" sz="2000" i="1" baseline="-25000">
                  <a:solidFill>
                    <a:srgbClr val="008000"/>
                  </a:solidFill>
                </a:rPr>
                <a:t>ay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10E7A9-70CD-DC48-8B4B-CD82F4212C44}"/>
                </a:ext>
              </a:extLst>
            </p:cNvPr>
            <p:cNvSpPr txBox="1"/>
            <p:nvPr/>
          </p:nvSpPr>
          <p:spPr>
            <a:xfrm>
              <a:off x="6100062" y="1556911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8000"/>
                  </a:solidFill>
                </a:rPr>
                <a:t>W</a:t>
              </a:r>
              <a:r>
                <a:rPr lang="en-US" sz="2000" i="1" baseline="-25000">
                  <a:solidFill>
                    <a:srgbClr val="008000"/>
                  </a:solidFill>
                </a:rPr>
                <a:t>ay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028D888-2B06-FE41-BC57-8A129BDF607C}"/>
              </a:ext>
            </a:extLst>
          </p:cNvPr>
          <p:cNvSpPr txBox="1"/>
          <p:nvPr/>
        </p:nvSpPr>
        <p:spPr>
          <a:xfrm>
            <a:off x="609600" y="4545731"/>
            <a:ext cx="106458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Mạng RNN </a:t>
            </a:r>
            <a:r>
              <a:rPr lang="en-US" sz="2400">
                <a:solidFill>
                  <a:srgbClr val="FF0000"/>
                </a:solidFill>
              </a:rPr>
              <a:t>quét dữ liệu sequence từ trái sang phải</a:t>
            </a:r>
            <a:r>
              <a:rPr lang="en-US" sz="2400">
                <a:solidFill>
                  <a:srgbClr val="0066FF"/>
                </a:solidFill>
              </a:rPr>
              <a:t>. Có 3 loại tham số chính: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66FF"/>
                </a:solidFill>
              </a:rPr>
              <a:t>Govening parameter</a:t>
            </a:r>
            <a:r>
              <a:rPr lang="en-US" sz="2400">
                <a:solidFill>
                  <a:srgbClr val="0066FF"/>
                </a:solidFill>
              </a:rPr>
              <a:t>: </a:t>
            </a:r>
            <a:r>
              <a:rPr lang="en-US" sz="2400" b="1">
                <a:solidFill>
                  <a:srgbClr val="FF0000"/>
                </a:solidFill>
              </a:rPr>
              <a:t>W</a:t>
            </a:r>
            <a:r>
              <a:rPr lang="en-US" sz="2400" b="1" baseline="-25000">
                <a:solidFill>
                  <a:srgbClr val="FF0000"/>
                </a:solidFill>
              </a:rPr>
              <a:t>ax</a:t>
            </a:r>
            <a:r>
              <a:rPr lang="en-US" sz="2400">
                <a:solidFill>
                  <a:srgbClr val="0066F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66FF"/>
                </a:solidFill>
              </a:rPr>
              <a:t>Deactivation parameter (horizontal connection)</a:t>
            </a:r>
            <a:r>
              <a:rPr lang="en-US" sz="2400">
                <a:solidFill>
                  <a:srgbClr val="0066FF"/>
                </a:solidFill>
              </a:rPr>
              <a:t>: </a:t>
            </a:r>
            <a:r>
              <a:rPr lang="en-US" sz="2400">
                <a:solidFill>
                  <a:srgbClr val="FF0000"/>
                </a:solidFill>
              </a:rPr>
              <a:t>W</a:t>
            </a:r>
            <a:r>
              <a:rPr lang="en-US" sz="2400" baseline="-25000">
                <a:solidFill>
                  <a:srgbClr val="FF0000"/>
                </a:solidFill>
              </a:rPr>
              <a:t>aa</a:t>
            </a:r>
            <a:r>
              <a:rPr lang="en-US" sz="2400">
                <a:solidFill>
                  <a:srgbClr val="0066F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66FF"/>
                </a:solidFill>
              </a:rPr>
              <a:t>Output prediction</a:t>
            </a:r>
            <a:r>
              <a:rPr lang="en-US" sz="2400">
                <a:solidFill>
                  <a:srgbClr val="0066FF"/>
                </a:solidFill>
              </a:rPr>
              <a:t>: </a:t>
            </a:r>
            <a:r>
              <a:rPr lang="en-US" sz="2400">
                <a:solidFill>
                  <a:srgbClr val="FF0000"/>
                </a:solidFill>
              </a:rPr>
              <a:t>W</a:t>
            </a:r>
            <a:r>
              <a:rPr lang="en-US" sz="2400" baseline="-25000">
                <a:solidFill>
                  <a:srgbClr val="FF0000"/>
                </a:solidFill>
              </a:rPr>
              <a:t>ay</a:t>
            </a:r>
            <a:r>
              <a:rPr lang="en-US" sz="2400">
                <a:solidFill>
                  <a:srgbClr val="0066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944946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0A9E-3E6F-1146-9C14-9ABBF0AC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E9F1B-A3D7-544F-BF37-EA888805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Sequence models.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Recurrent Neural model.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Các loại RNN.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Language models.</a:t>
            </a:r>
          </a:p>
        </p:txBody>
      </p:sp>
    </p:spTree>
    <p:extLst>
      <p:ext uri="{BB962C8B-B14F-4D97-AF65-F5344CB8AC3E}">
        <p14:creationId xmlns:p14="http://schemas.microsoft.com/office/powerpoint/2010/main" val="137479580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C1099-07A6-CF48-8836-BAC81C89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Truyền tham số trong mô hình RNN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B9E6D-EDD9-5A4B-83C1-7124BB48A868}"/>
              </a:ext>
            </a:extLst>
          </p:cNvPr>
          <p:cNvGrpSpPr/>
          <p:nvPr/>
        </p:nvGrpSpPr>
        <p:grpSpPr>
          <a:xfrm>
            <a:off x="1600200" y="1392238"/>
            <a:ext cx="8660675" cy="3256080"/>
            <a:chOff x="1600200" y="1250909"/>
            <a:chExt cx="8660675" cy="32560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FD51E11-5E23-F248-B50B-54304053B843}"/>
                </a:ext>
              </a:extLst>
            </p:cNvPr>
            <p:cNvGrpSpPr/>
            <p:nvPr/>
          </p:nvGrpSpPr>
          <p:grpSpPr>
            <a:xfrm>
              <a:off x="1600200" y="1250909"/>
              <a:ext cx="8660675" cy="3256080"/>
              <a:chOff x="1201782" y="1655554"/>
              <a:chExt cx="9198194" cy="357729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76E86A3-0D25-4E47-BE74-E11A8AD5A346}"/>
                  </a:ext>
                </a:extLst>
              </p:cNvPr>
              <p:cNvGrpSpPr/>
              <p:nvPr/>
            </p:nvGrpSpPr>
            <p:grpSpPr>
              <a:xfrm>
                <a:off x="1201782" y="1655554"/>
                <a:ext cx="9198194" cy="3577290"/>
                <a:chOff x="1201782" y="610526"/>
                <a:chExt cx="9198194" cy="357729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CB03E67-BB0E-BC4A-A845-98174B4B8895}"/>
                    </a:ext>
                  </a:extLst>
                </p:cNvPr>
                <p:cNvGrpSpPr/>
                <p:nvPr/>
              </p:nvGrpSpPr>
              <p:grpSpPr>
                <a:xfrm>
                  <a:off x="1201782" y="610526"/>
                  <a:ext cx="9198194" cy="3577290"/>
                  <a:chOff x="182880" y="479897"/>
                  <a:chExt cx="9198194" cy="357729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917F793C-B680-ED4F-9A3C-C63A6A5B2EE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880" y="1904146"/>
                        <a:ext cx="9054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2880" y="1904146"/>
                        <a:ext cx="905441" cy="461665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68E2802C-C719-DD4F-ADC4-2203D835195E}"/>
                      </a:ext>
                    </a:extLst>
                  </p:cNvPr>
                  <p:cNvGrpSpPr/>
                  <p:nvPr/>
                </p:nvGrpSpPr>
                <p:grpSpPr>
                  <a:xfrm>
                    <a:off x="1846722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D25F2C01-E41C-9041-B156-D8313C73A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21EBE745-5A14-E74B-9893-7D9C650FC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28EAB8CC-2D1A-7F49-87D9-F7D4428E25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0D2BBB1D-876A-4448-B15E-43D24A0DB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89D120BA-BD23-F741-B993-43A80DCF0D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C0C798DF-A00F-EF4E-A0B2-E4EF0F3147E2}"/>
                      </a:ext>
                    </a:extLst>
                  </p:cNvPr>
                  <p:cNvCxnSpPr/>
                  <p:nvPr/>
                </p:nvCxnSpPr>
                <p:spPr>
                  <a:xfrm>
                    <a:off x="1088321" y="215662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1F42E2A5-9363-C54A-A857-6B80482D6BF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80574" y="3595522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0574" y="3595522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9522E70F-752F-9241-86D7-640CD80761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44396" y="479897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44396" y="479897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4348" b="-1884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6113642-BD18-244D-916D-7BFEFBBE34A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61507" y="1638036"/>
                        <a:ext cx="9054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61507" y="1638036"/>
                        <a:ext cx="905441" cy="461665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67D2E36F-D75B-BE4B-9714-D135A9AF7103}"/>
                      </a:ext>
                    </a:extLst>
                  </p:cNvPr>
                  <p:cNvGrpSpPr/>
                  <p:nvPr/>
                </p:nvGrpSpPr>
                <p:grpSpPr>
                  <a:xfrm>
                    <a:off x="3233380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B7BF714D-9926-4C43-9820-1331400304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E0A15836-D62E-3E48-8471-1071BCFABF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9074B7EA-474F-3F4A-858F-A685FC4A2F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8111FB52-D8C9-DA45-BCE9-4A496F3E4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E6D1598-5BE6-EF4D-9888-5BBFFA6D4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8E05D3F0-A774-9143-963D-BE675296B3FD}"/>
                      </a:ext>
                    </a:extLst>
                  </p:cNvPr>
                  <p:cNvCxnSpPr/>
                  <p:nvPr/>
                </p:nvCxnSpPr>
                <p:spPr>
                  <a:xfrm>
                    <a:off x="2474979" y="215662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0FC527E-8F28-A946-ADD7-5029249F9D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67232" y="3595521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27" name="TextBox 2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67232" y="3595521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35B7C556-D799-3C41-B834-F7D6AA7D8F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31054" y="479897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28" name="TextBox 2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31054" y="479897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709" t="-4348" b="-1884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D62B2E43-363B-9645-B978-681D15E217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35177" y="1659677"/>
                        <a:ext cx="9054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35177" y="1659677"/>
                        <a:ext cx="905441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99AF79FC-93BC-2E4B-B1B0-B0345306DD98}"/>
                      </a:ext>
                    </a:extLst>
                  </p:cNvPr>
                  <p:cNvGrpSpPr/>
                  <p:nvPr/>
                </p:nvGrpSpPr>
                <p:grpSpPr>
                  <a:xfrm>
                    <a:off x="4707050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09786B8B-D158-3F4E-8109-79FF2BD8E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4AD0C275-F758-FB4E-BDFA-6EAFC9EDE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31B8DC3-15D1-CA40-A3F3-E4863F94E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FF34063A-418C-AD42-BC2A-8AD2B0D75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DDF9211A-9CB8-2E40-9825-9CBB5092F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7F9B3AF1-8BC6-2B4F-86F0-C4993C307056}"/>
                      </a:ext>
                    </a:extLst>
                  </p:cNvPr>
                  <p:cNvCxnSpPr/>
                  <p:nvPr/>
                </p:nvCxnSpPr>
                <p:spPr>
                  <a:xfrm>
                    <a:off x="3948649" y="215662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FB82D6B7-7EC7-2444-855F-88A72BB6E5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48981" y="3595520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48981" y="3595520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9D2679E2-BD00-D041-A0EC-7D913E7AF2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04724" y="501538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04724" y="501538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4348" b="-1884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FEC4CBC2-A56A-BB45-A7C4-CE1B4B357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54668" y="1609118"/>
                        <a:ext cx="130131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054668" y="1609118"/>
                        <a:ext cx="1301318" cy="461665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2792AAA0-4ACC-FE48-B8A6-8566FDCC5E82}"/>
                      </a:ext>
                    </a:extLst>
                  </p:cNvPr>
                  <p:cNvGrpSpPr/>
                  <p:nvPr/>
                </p:nvGrpSpPr>
                <p:grpSpPr>
                  <a:xfrm>
                    <a:off x="8458312" y="1371448"/>
                    <a:ext cx="374428" cy="1642834"/>
                    <a:chOff x="3773923" y="1474697"/>
                    <a:chExt cx="439938" cy="194136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4CBB91D3-77EC-9E4A-83C3-61D8B276CD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1559575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00BBDFCB-2F0E-8443-B1FA-E1388B95A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036788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62096B68-20DA-EE44-A186-0027768D7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991214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09C09F9B-4F43-B74D-B170-5EDEBE0F9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923" y="1474697"/>
                      <a:ext cx="439938" cy="194136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6B4F249E-C25E-C448-B7E6-FD8C246D65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012" y="2514001"/>
                      <a:ext cx="365760" cy="365760"/>
                    </a:xfrm>
                    <a:prstGeom prst="ellips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E567A455-04C5-784B-9D07-67DED6AF00CA}"/>
                      </a:ext>
                    </a:extLst>
                  </p:cNvPr>
                  <p:cNvCxnSpPr/>
                  <p:nvPr/>
                </p:nvCxnSpPr>
                <p:spPr>
                  <a:xfrm>
                    <a:off x="7455161" y="215662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E00CF22F-C0C8-6D42-9FD7-4B27235757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40899" y="3595520"/>
                        <a:ext cx="100925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7" name="TextBox 4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40899" y="3595520"/>
                        <a:ext cx="1009251" cy="461665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505405AA-DBC4-AA4C-96F3-5E76D051FB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55986" y="479897"/>
                        <a:ext cx="1025088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8" name="TextBox 4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55986" y="479897"/>
                        <a:ext cx="1025088" cy="468783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 l="-1266" t="-2857" b="-1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890566A6-6ECA-F644-9915-2E77B51F0B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26710" y="1882473"/>
                        <a:ext cx="574195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49" name="TextBox 4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26710" y="1882473"/>
                        <a:ext cx="574195" cy="523220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F45D257A-1032-4545-9F36-EA7ED7B764DF}"/>
                    </a:ext>
                  </a:extLst>
                </p:cNvPr>
                <p:cNvCxnSpPr/>
                <p:nvPr/>
              </p:nvCxnSpPr>
              <p:spPr>
                <a:xfrm flipH="1" flipV="1">
                  <a:off x="3031993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1A9AA078-ABF7-B948-878C-3CDB7EE4EFD9}"/>
                    </a:ext>
                  </a:extLst>
                </p:cNvPr>
                <p:cNvCxnSpPr/>
                <p:nvPr/>
              </p:nvCxnSpPr>
              <p:spPr>
                <a:xfrm flipH="1" flipV="1">
                  <a:off x="5884096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82E5609F-051C-E34D-9776-031B9219E814}"/>
                    </a:ext>
                  </a:extLst>
                </p:cNvPr>
                <p:cNvCxnSpPr/>
                <p:nvPr/>
              </p:nvCxnSpPr>
              <p:spPr>
                <a:xfrm flipH="1" flipV="1">
                  <a:off x="4453338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35B46B5F-6A0F-BB44-A2F1-7FFE324BE48D}"/>
                    </a:ext>
                  </a:extLst>
                </p:cNvPr>
                <p:cNvCxnSpPr/>
                <p:nvPr/>
              </p:nvCxnSpPr>
              <p:spPr>
                <a:xfrm flipH="1" flipV="1">
                  <a:off x="9664427" y="3226525"/>
                  <a:ext cx="0" cy="36576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9C386EB4-A5C7-8B49-B800-2D5C7FD5A856}"/>
                    </a:ext>
                  </a:extLst>
                </p:cNvPr>
                <p:cNvCxnSpPr/>
                <p:nvPr/>
              </p:nvCxnSpPr>
              <p:spPr>
                <a:xfrm>
                  <a:off x="6286402" y="2287249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3CEADE0-8A10-1444-ACD0-F1138BEB2793}"/>
                  </a:ext>
                </a:extLst>
              </p:cNvPr>
              <p:cNvCxnSpPr/>
              <p:nvPr/>
            </p:nvCxnSpPr>
            <p:spPr>
              <a:xfrm flipH="1" flipV="1">
                <a:off x="3018150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9B8F2B5-54EA-A74C-AD64-C7F5304F5802}"/>
                  </a:ext>
                </a:extLst>
              </p:cNvPr>
              <p:cNvCxnSpPr/>
              <p:nvPr/>
            </p:nvCxnSpPr>
            <p:spPr>
              <a:xfrm flipH="1" flipV="1">
                <a:off x="5870253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DDA586A-0BA4-CF49-93A2-EC131FC9F159}"/>
                  </a:ext>
                </a:extLst>
              </p:cNvPr>
              <p:cNvCxnSpPr/>
              <p:nvPr/>
            </p:nvCxnSpPr>
            <p:spPr>
              <a:xfrm flipH="1" flipV="1">
                <a:off x="4439495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EB02E7A-C964-8E4F-A874-8989490EDE95}"/>
                  </a:ext>
                </a:extLst>
              </p:cNvPr>
              <p:cNvCxnSpPr/>
              <p:nvPr/>
            </p:nvCxnSpPr>
            <p:spPr>
              <a:xfrm flipH="1" flipV="1">
                <a:off x="9650584" y="2117219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400DDC-6596-9B4B-B6E3-E68413D2A1BF}"/>
                </a:ext>
              </a:extLst>
            </p:cNvPr>
            <p:cNvSpPr txBox="1"/>
            <p:nvPr/>
          </p:nvSpPr>
          <p:spPr>
            <a:xfrm>
              <a:off x="3358826" y="3727642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FF0000"/>
                  </a:solidFill>
                </a:rPr>
                <a:t>W</a:t>
              </a:r>
              <a:r>
                <a:rPr lang="en-US" sz="2000" i="1" baseline="-25000">
                  <a:solidFill>
                    <a:srgbClr val="FF0000"/>
                  </a:solidFill>
                </a:rPr>
                <a:t>ax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C07E59-A9CA-AC49-B4A8-624BBA079B2A}"/>
                </a:ext>
              </a:extLst>
            </p:cNvPr>
            <p:cNvSpPr txBox="1"/>
            <p:nvPr/>
          </p:nvSpPr>
          <p:spPr>
            <a:xfrm>
              <a:off x="4731509" y="3712925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FF0000"/>
                  </a:solidFill>
                </a:rPr>
                <a:t>W</a:t>
              </a:r>
              <a:r>
                <a:rPr lang="en-US" sz="2000" i="1" baseline="-25000">
                  <a:solidFill>
                    <a:srgbClr val="FF0000"/>
                  </a:solidFill>
                </a:rPr>
                <a:t>ax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022F86-8F14-4E40-8515-C761434BB81C}"/>
                </a:ext>
              </a:extLst>
            </p:cNvPr>
            <p:cNvSpPr txBox="1"/>
            <p:nvPr/>
          </p:nvSpPr>
          <p:spPr>
            <a:xfrm>
              <a:off x="6221137" y="3712925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FF0000"/>
                  </a:solidFill>
                </a:rPr>
                <a:t>W</a:t>
              </a:r>
              <a:r>
                <a:rPr lang="en-US" sz="2000" i="1" baseline="-25000">
                  <a:solidFill>
                    <a:srgbClr val="FF0000"/>
                  </a:solidFill>
                </a:rPr>
                <a:t>ax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2CA689-319A-A34A-985C-03F003F78447}"/>
                </a:ext>
              </a:extLst>
            </p:cNvPr>
            <p:cNvSpPr txBox="1"/>
            <p:nvPr/>
          </p:nvSpPr>
          <p:spPr>
            <a:xfrm>
              <a:off x="3631630" y="2800440"/>
              <a:ext cx="611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66FF"/>
                  </a:solidFill>
                </a:rPr>
                <a:t>W</a:t>
              </a:r>
              <a:r>
                <a:rPr lang="en-US" sz="2000" i="1" baseline="-25000">
                  <a:solidFill>
                    <a:srgbClr val="0066FF"/>
                  </a:solidFill>
                </a:rPr>
                <a:t>aa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CE7B3E-2CE9-CE47-B731-A10ED9FB1E53}"/>
                </a:ext>
              </a:extLst>
            </p:cNvPr>
            <p:cNvSpPr txBox="1"/>
            <p:nvPr/>
          </p:nvSpPr>
          <p:spPr>
            <a:xfrm>
              <a:off x="5027775" y="2813043"/>
              <a:ext cx="611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66FF"/>
                  </a:solidFill>
                </a:rPr>
                <a:t>W</a:t>
              </a:r>
              <a:r>
                <a:rPr lang="en-US" sz="2000" i="1" baseline="-25000">
                  <a:solidFill>
                    <a:srgbClr val="0066FF"/>
                  </a:solidFill>
                </a:rPr>
                <a:t>aa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B748C8-23EC-E548-8979-6DC3B590C060}"/>
                </a:ext>
              </a:extLst>
            </p:cNvPr>
            <p:cNvSpPr txBox="1"/>
            <p:nvPr/>
          </p:nvSpPr>
          <p:spPr>
            <a:xfrm>
              <a:off x="6345140" y="2813043"/>
              <a:ext cx="611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66FF"/>
                  </a:solidFill>
                </a:rPr>
                <a:t>W</a:t>
              </a:r>
              <a:r>
                <a:rPr lang="en-US" sz="2000" i="1" baseline="-25000">
                  <a:solidFill>
                    <a:srgbClr val="0066FF"/>
                  </a:solidFill>
                </a:rPr>
                <a:t>aa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0CB699-CA6C-C940-B900-8BD20E92B152}"/>
                </a:ext>
              </a:extLst>
            </p:cNvPr>
            <p:cNvSpPr txBox="1"/>
            <p:nvPr/>
          </p:nvSpPr>
          <p:spPr>
            <a:xfrm>
              <a:off x="3432819" y="1556911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8000"/>
                  </a:solidFill>
                </a:rPr>
                <a:t>W</a:t>
              </a:r>
              <a:r>
                <a:rPr lang="en-US" sz="2000" i="1" baseline="-25000">
                  <a:solidFill>
                    <a:srgbClr val="008000"/>
                  </a:solidFill>
                </a:rPr>
                <a:t>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B4B0F2-4C98-364B-8868-8D6213132CDE}"/>
                </a:ext>
              </a:extLst>
            </p:cNvPr>
            <p:cNvSpPr txBox="1"/>
            <p:nvPr/>
          </p:nvSpPr>
          <p:spPr>
            <a:xfrm>
              <a:off x="4778237" y="1544161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8000"/>
                  </a:solidFill>
                </a:rPr>
                <a:t>W</a:t>
              </a:r>
              <a:r>
                <a:rPr lang="en-US" sz="2000" i="1" baseline="-25000">
                  <a:solidFill>
                    <a:srgbClr val="008000"/>
                  </a:solidFill>
                </a:rPr>
                <a:t>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DFC1E2-77A0-6247-BC46-9C1345580E4C}"/>
                </a:ext>
              </a:extLst>
            </p:cNvPr>
            <p:cNvSpPr txBox="1"/>
            <p:nvPr/>
          </p:nvSpPr>
          <p:spPr>
            <a:xfrm>
              <a:off x="6100062" y="1556911"/>
              <a:ext cx="6016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>
                  <a:solidFill>
                    <a:srgbClr val="008000"/>
                  </a:solidFill>
                </a:rPr>
                <a:t>W</a:t>
              </a:r>
              <a:r>
                <a:rPr lang="en-US" sz="2000" i="1" baseline="-25000">
                  <a:solidFill>
                    <a:srgbClr val="008000"/>
                  </a:solidFill>
                </a:rPr>
                <a:t>ay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24D913F-4003-F440-B7E5-A1D27B99E686}"/>
              </a:ext>
            </a:extLst>
          </p:cNvPr>
          <p:cNvSpPr txBox="1"/>
          <p:nvPr/>
        </p:nvSpPr>
        <p:spPr>
          <a:xfrm>
            <a:off x="806776" y="5308475"/>
            <a:ext cx="10378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Khi dự đoán giá trị </a:t>
            </a:r>
            <a:r>
              <a:rPr lang="en-US" sz="2400" b="1">
                <a:solidFill>
                  <a:srgbClr val="FF0000"/>
                </a:solidFill>
              </a:rPr>
              <a:t>y</a:t>
            </a:r>
            <a:r>
              <a:rPr lang="en-US" sz="2400" b="1" baseline="30000">
                <a:solidFill>
                  <a:srgbClr val="FF0000"/>
                </a:solidFill>
              </a:rPr>
              <a:t>&lt;3&gt;</a:t>
            </a:r>
            <a:r>
              <a:rPr lang="en-US" sz="2400">
                <a:solidFill>
                  <a:srgbClr val="0066FF"/>
                </a:solidFill>
              </a:rPr>
              <a:t>, mô hình RNN nhận các input gồm: </a:t>
            </a:r>
            <a:r>
              <a:rPr lang="en-US" sz="2400" i="1">
                <a:solidFill>
                  <a:srgbClr val="FF0000"/>
                </a:solidFill>
              </a:rPr>
              <a:t>X</a:t>
            </a:r>
            <a:r>
              <a:rPr lang="en-US" sz="2400" i="1" baseline="30000">
                <a:solidFill>
                  <a:srgbClr val="FF0000"/>
                </a:solidFill>
              </a:rPr>
              <a:t>&lt;3&gt;</a:t>
            </a:r>
            <a:r>
              <a:rPr lang="en-US" sz="2400" i="1">
                <a:solidFill>
                  <a:srgbClr val="FF0000"/>
                </a:solidFill>
              </a:rPr>
              <a:t>, X</a:t>
            </a:r>
            <a:r>
              <a:rPr lang="en-US" sz="2400" i="1" baseline="30000">
                <a:solidFill>
                  <a:srgbClr val="FF0000"/>
                </a:solidFill>
              </a:rPr>
              <a:t>&lt;1&gt;</a:t>
            </a:r>
            <a:r>
              <a:rPr lang="en-US" sz="2400" i="1">
                <a:solidFill>
                  <a:srgbClr val="FF0000"/>
                </a:solidFill>
              </a:rPr>
              <a:t>, X</a:t>
            </a:r>
            <a:r>
              <a:rPr lang="en-US" sz="2400" i="1" baseline="30000">
                <a:solidFill>
                  <a:srgbClr val="FF0000"/>
                </a:solidFill>
              </a:rPr>
              <a:t>&lt;2&gt;</a:t>
            </a:r>
            <a:r>
              <a:rPr lang="en-US" sz="2400" i="1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571F47E-0122-1E4F-B7F1-02EC4C411F8E}"/>
              </a:ext>
            </a:extLst>
          </p:cNvPr>
          <p:cNvCxnSpPr/>
          <p:nvPr/>
        </p:nvCxnSpPr>
        <p:spPr>
          <a:xfrm flipV="1">
            <a:off x="3070465" y="3154427"/>
            <a:ext cx="0" cy="9518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15B401B-D1F1-AD47-92FB-3685A422D20E}"/>
              </a:ext>
            </a:extLst>
          </p:cNvPr>
          <p:cNvCxnSpPr/>
          <p:nvPr/>
        </p:nvCxnSpPr>
        <p:spPr>
          <a:xfrm>
            <a:off x="3070465" y="3141824"/>
            <a:ext cx="2693178" cy="126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ECD0C73-F8EF-1449-AA87-C6149D83474D}"/>
              </a:ext>
            </a:extLst>
          </p:cNvPr>
          <p:cNvCxnSpPr>
            <a:endCxn id="40" idx="1"/>
          </p:cNvCxnSpPr>
          <p:nvPr/>
        </p:nvCxnSpPr>
        <p:spPr>
          <a:xfrm flipV="1">
            <a:off x="5763643" y="1622042"/>
            <a:ext cx="0" cy="1519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29298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DCF6-1453-8B44-B897-BE0EEE4E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bài toán nhận dạng tên người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0FB6-9426-CA4B-8DD1-F9BDA976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008000"/>
                </a:solidFill>
              </a:rPr>
              <a:t>Câu 1: </a:t>
            </a:r>
          </a:p>
          <a:p>
            <a:pPr marL="0" indent="0" algn="ctr">
              <a:buNone/>
            </a:pPr>
            <a:r>
              <a:rPr lang="en-US" dirty="0"/>
              <a:t>He said, “</a:t>
            </a:r>
            <a:r>
              <a:rPr lang="en-US" dirty="0">
                <a:solidFill>
                  <a:srgbClr val="FF0000"/>
                </a:solidFill>
              </a:rPr>
              <a:t>Teddy</a:t>
            </a:r>
            <a:r>
              <a:rPr lang="en-US" dirty="0"/>
              <a:t> Roosevelt was a great President.”</a:t>
            </a:r>
          </a:p>
          <a:p>
            <a:pPr marL="0" indent="0">
              <a:buNone/>
            </a:pPr>
            <a:endParaRPr lang="en-US">
              <a:sym typeface="Wingdings" pitchFamily="2" charset="2"/>
            </a:endParaRP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 Teddy là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tên người </a:t>
            </a:r>
            <a:r>
              <a:rPr lang="en-US">
                <a:sym typeface="Wingdings" pitchFamily="2" charset="2"/>
              </a:rPr>
              <a:t>(Teddy </a:t>
            </a:r>
            <a:r>
              <a:rPr lang="en-US" dirty="0"/>
              <a:t>Roosevelt – Tổng thống thứ 26 của Hoa Kỳ</a:t>
            </a:r>
            <a:endParaRPr lang="en-US"/>
          </a:p>
          <a:p>
            <a:r>
              <a:rPr lang="en-US">
                <a:solidFill>
                  <a:srgbClr val="008000"/>
                </a:solidFill>
              </a:rPr>
              <a:t>Câu 2:</a:t>
            </a:r>
          </a:p>
          <a:p>
            <a:pPr marL="0" indent="0" algn="ctr">
              <a:buNone/>
            </a:pPr>
            <a:r>
              <a:rPr lang="en-US" dirty="0"/>
              <a:t>He said, “</a:t>
            </a:r>
            <a:r>
              <a:rPr lang="en-US" dirty="0">
                <a:solidFill>
                  <a:srgbClr val="FF0000"/>
                </a:solidFill>
              </a:rPr>
              <a:t>Teddy</a:t>
            </a:r>
            <a:r>
              <a:rPr lang="en-US" dirty="0"/>
              <a:t> bears are on sale!”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 Teddy lúc này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không phải là tên người.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A636-9DF4-8446-A197-3E0DA4EFCD1C}"/>
              </a:ext>
            </a:extLst>
          </p:cNvPr>
          <p:cNvSpPr/>
          <p:nvPr/>
        </p:nvSpPr>
        <p:spPr>
          <a:xfrm>
            <a:off x="2057400" y="2133600"/>
            <a:ext cx="4267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35C62-6B65-2F47-8560-AA57DDBF6CCC}"/>
              </a:ext>
            </a:extLst>
          </p:cNvPr>
          <p:cNvSpPr/>
          <p:nvPr/>
        </p:nvSpPr>
        <p:spPr>
          <a:xfrm>
            <a:off x="3048000" y="4495800"/>
            <a:ext cx="38100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9838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1C73-B96A-1743-A44C-3C06FCC7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B7A8DF1-08CE-084A-972B-3AF56A3E27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70475" y="1486660"/>
                <a:ext cx="5789858" cy="4525963"/>
              </a:xfrm>
            </p:spPr>
            <p:txBody>
              <a:bodyPr/>
              <a:lstStyle/>
              <a:p>
                <a:r>
                  <a:rPr lang="en-US" sz="2400"/>
                  <a:t>Lớp 0:</a:t>
                </a:r>
              </a:p>
              <a:p>
                <a:pPr marL="0" indent="0">
                  <a:buNone/>
                </a:pPr>
                <a:r>
                  <a:rPr lang="en-US" sz="2400"/>
                  <a:t>	</a:t>
                </a:r>
                <a:r>
                  <a:rPr lang="en-US" sz="2400">
                    <a:solidFill>
                      <a:srgbClr val="FF0000"/>
                    </a:solidFill>
                  </a:rPr>
                  <a:t>a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&lt;0&gt;</a:t>
                </a:r>
                <a:r>
                  <a:rPr lang="en-US" sz="240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sz="2400"/>
              </a:p>
              <a:p>
                <a:r>
                  <a:rPr lang="en-US" sz="2400"/>
                  <a:t>Lớp 1:</a:t>
                </a:r>
              </a:p>
              <a:p>
                <a:pPr marL="0" indent="0">
                  <a:buNone/>
                </a:pPr>
                <a:r>
                  <a:rPr lang="en-US" sz="2400"/>
                  <a:t>	</a:t>
                </a:r>
                <a:r>
                  <a:rPr lang="en-US" sz="2400">
                    <a:solidFill>
                      <a:srgbClr val="FF0000"/>
                    </a:solidFill>
                  </a:rPr>
                  <a:t>a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&lt;1&gt;</a:t>
                </a:r>
                <a:r>
                  <a:rPr lang="en-US" sz="2400">
                    <a:solidFill>
                      <a:srgbClr val="FF0000"/>
                    </a:solidFill>
                  </a:rPr>
                  <a:t> = g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1</a:t>
                </a:r>
                <a:r>
                  <a:rPr lang="en-US" sz="2400">
                    <a:solidFill>
                      <a:srgbClr val="FF0000"/>
                    </a:solidFill>
                  </a:rPr>
                  <a:t>(W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aa</a:t>
                </a:r>
                <a:r>
                  <a:rPr lang="en-US" sz="2400">
                    <a:solidFill>
                      <a:srgbClr val="FF0000"/>
                    </a:solidFill>
                  </a:rPr>
                  <a:t>*a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&lt;0&gt;</a:t>
                </a:r>
                <a:r>
                  <a:rPr lang="en-US" sz="2400">
                    <a:solidFill>
                      <a:srgbClr val="FF0000"/>
                    </a:solidFill>
                  </a:rPr>
                  <a:t> + W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ax</a:t>
                </a:r>
                <a:r>
                  <a:rPr lang="en-US" sz="2400">
                    <a:solidFill>
                      <a:srgbClr val="FF0000"/>
                    </a:solidFill>
                  </a:rPr>
                  <a:t>*X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&lt;1&gt;</a:t>
                </a:r>
                <a:r>
                  <a:rPr lang="en-US" sz="2400">
                    <a:solidFill>
                      <a:srgbClr val="FF0000"/>
                    </a:solidFill>
                  </a:rPr>
                  <a:t> + b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a</a:t>
                </a:r>
                <a:r>
                  <a:rPr lang="en-US" sz="240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</a:rPr>
                  <a:t>	y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&lt;1&gt;</a:t>
                </a:r>
                <a:r>
                  <a:rPr lang="en-US" sz="2400">
                    <a:solidFill>
                      <a:srgbClr val="FF0000"/>
                    </a:solidFill>
                  </a:rPr>
                  <a:t> = g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2</a:t>
                </a:r>
                <a:r>
                  <a:rPr lang="en-US" sz="2400">
                    <a:solidFill>
                      <a:srgbClr val="FF0000"/>
                    </a:solidFill>
                  </a:rPr>
                  <a:t>(W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ya</a:t>
                </a:r>
                <a:r>
                  <a:rPr lang="en-US" sz="2400">
                    <a:solidFill>
                      <a:srgbClr val="FF0000"/>
                    </a:solidFill>
                  </a:rPr>
                  <a:t>*a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&lt;1&gt;</a:t>
                </a:r>
                <a:r>
                  <a:rPr lang="en-US" sz="2400">
                    <a:solidFill>
                      <a:srgbClr val="FF0000"/>
                    </a:solidFill>
                  </a:rPr>
                  <a:t> + b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y</a:t>
                </a:r>
                <a:r>
                  <a:rPr lang="en-US" sz="2400">
                    <a:solidFill>
                      <a:srgbClr val="FF0000"/>
                    </a:solidFill>
                  </a:rPr>
                  <a:t>) </a:t>
                </a:r>
              </a:p>
              <a:p>
                <a:r>
                  <a:rPr lang="en-US" sz="2400"/>
                  <a:t>Lớp 2:</a:t>
                </a:r>
              </a:p>
              <a:p>
                <a:pPr marL="0" indent="0">
                  <a:buNone/>
                </a:pPr>
                <a:r>
                  <a:rPr lang="en-US" sz="2400"/>
                  <a:t>	</a:t>
                </a:r>
                <a:r>
                  <a:rPr lang="en-US" sz="2400">
                    <a:solidFill>
                      <a:srgbClr val="FF0000"/>
                    </a:solidFill>
                  </a:rPr>
                  <a:t>a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&lt;2&gt;</a:t>
                </a:r>
                <a:r>
                  <a:rPr lang="en-US" sz="2400">
                    <a:solidFill>
                      <a:srgbClr val="FF0000"/>
                    </a:solidFill>
                  </a:rPr>
                  <a:t> = g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1</a:t>
                </a:r>
                <a:r>
                  <a:rPr lang="en-US" sz="2400">
                    <a:solidFill>
                      <a:srgbClr val="FF0000"/>
                    </a:solidFill>
                  </a:rPr>
                  <a:t>(W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aa</a:t>
                </a:r>
                <a:r>
                  <a:rPr lang="en-US" sz="2400">
                    <a:solidFill>
                      <a:srgbClr val="FF0000"/>
                    </a:solidFill>
                  </a:rPr>
                  <a:t>*a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&lt;1&gt;</a:t>
                </a:r>
                <a:r>
                  <a:rPr lang="en-US" sz="2400">
                    <a:solidFill>
                      <a:srgbClr val="FF0000"/>
                    </a:solidFill>
                  </a:rPr>
                  <a:t> + W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ax</a:t>
                </a:r>
                <a:r>
                  <a:rPr lang="en-US" sz="2400">
                    <a:solidFill>
                      <a:srgbClr val="FF0000"/>
                    </a:solidFill>
                  </a:rPr>
                  <a:t>*X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&lt;2&gt;</a:t>
                </a:r>
                <a:r>
                  <a:rPr lang="en-US" sz="2400">
                    <a:solidFill>
                      <a:srgbClr val="FF0000"/>
                    </a:solidFill>
                  </a:rPr>
                  <a:t> + b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a</a:t>
                </a:r>
                <a:r>
                  <a:rPr lang="en-US" sz="240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</a:rPr>
                  <a:t>	y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&lt;2&gt;</a:t>
                </a:r>
                <a:r>
                  <a:rPr lang="en-US" sz="2400">
                    <a:solidFill>
                      <a:srgbClr val="FF0000"/>
                    </a:solidFill>
                  </a:rPr>
                  <a:t> = g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2</a:t>
                </a:r>
                <a:r>
                  <a:rPr lang="en-US" sz="2400">
                    <a:solidFill>
                      <a:srgbClr val="FF0000"/>
                    </a:solidFill>
                  </a:rPr>
                  <a:t>(W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ya</a:t>
                </a:r>
                <a:r>
                  <a:rPr lang="en-US" sz="2400">
                    <a:solidFill>
                      <a:srgbClr val="FF0000"/>
                    </a:solidFill>
                  </a:rPr>
                  <a:t>*a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&lt;2&gt;</a:t>
                </a:r>
                <a:r>
                  <a:rPr lang="en-US" sz="2400">
                    <a:solidFill>
                      <a:srgbClr val="FF0000"/>
                    </a:solidFill>
                  </a:rPr>
                  <a:t> + b</a:t>
                </a:r>
                <a:r>
                  <a:rPr lang="en-US" sz="2400" baseline="-25000">
                    <a:solidFill>
                      <a:srgbClr val="FF0000"/>
                    </a:solidFill>
                  </a:rPr>
                  <a:t>y</a:t>
                </a:r>
                <a:r>
                  <a:rPr lang="en-US" sz="2400">
                    <a:solidFill>
                      <a:srgbClr val="FF0000"/>
                    </a:solidFill>
                  </a:rPr>
                  <a:t>) </a:t>
                </a:r>
              </a:p>
              <a:p>
                <a:pPr marL="0" indent="0">
                  <a:buNone/>
                </a:pPr>
                <a:endParaRPr lang="en-US" sz="24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B7A8DF1-08CE-084A-972B-3AF56A3E2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70475" y="1486660"/>
                <a:ext cx="5789858" cy="4525963"/>
              </a:xfrm>
              <a:blipFill>
                <a:blip r:embed="rId2"/>
                <a:stretch>
                  <a:fillRect l="-1313" t="-840" r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39B90C2-3839-C14E-ABA8-73B19A4485DC}"/>
              </a:ext>
            </a:extLst>
          </p:cNvPr>
          <p:cNvGrpSpPr/>
          <p:nvPr/>
        </p:nvGrpSpPr>
        <p:grpSpPr>
          <a:xfrm>
            <a:off x="304801" y="2224431"/>
            <a:ext cx="5715000" cy="2409137"/>
            <a:chOff x="1201782" y="1655554"/>
            <a:chExt cx="9424025" cy="36797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8103B5-6622-E64C-9269-5926CD936525}"/>
                </a:ext>
              </a:extLst>
            </p:cNvPr>
            <p:cNvGrpSpPr/>
            <p:nvPr/>
          </p:nvGrpSpPr>
          <p:grpSpPr>
            <a:xfrm>
              <a:off x="1201782" y="1655554"/>
              <a:ext cx="9424025" cy="3679746"/>
              <a:chOff x="1201782" y="610526"/>
              <a:chExt cx="9424025" cy="367974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3C602D3-2E83-C04E-9417-18E6B6B479E0}"/>
                  </a:ext>
                </a:extLst>
              </p:cNvPr>
              <p:cNvGrpSpPr/>
              <p:nvPr/>
            </p:nvGrpSpPr>
            <p:grpSpPr>
              <a:xfrm>
                <a:off x="1201782" y="610526"/>
                <a:ext cx="9424025" cy="3679746"/>
                <a:chOff x="182880" y="479897"/>
                <a:chExt cx="9424025" cy="36797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21A610-61B4-F246-8FA1-61AB84F518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880" y="1904148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21A610-61B4-F246-8FA1-61AB84F518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8"/>
                      <a:ext cx="1112832" cy="56412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D14E4D45-2D89-5243-8162-69A8346B4DCA}"/>
                    </a:ext>
                  </a:extLst>
                </p:cNvPr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2D26AC86-B6F8-7F4F-86EC-45BD43BB30BA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F72A0799-6A7F-1D4A-BB2F-17FD2CA28AE9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4617F657-0213-8945-91B1-6C10D101011F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CEF6DAF8-D766-9B46-9DAC-9E0CF9A910E6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8FA3E139-A916-F14D-AD0C-A92196BC709C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132788AC-363F-5A44-8491-27EF3DB31512}"/>
                    </a:ext>
                  </a:extLst>
                </p:cNvPr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D989F32A-3E59-4746-9999-CEA164A625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0575" y="3595521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D989F32A-3E59-4746-9999-CEA164A6255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5" y="3595521"/>
                      <a:ext cx="1116125" cy="56412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5D90247-6FE6-794D-A626-22A60AD5CF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4396" y="47989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5D90247-6FE6-794D-A626-22A60AD5CF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1123775" cy="56412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9E84CCBA-BD7C-1A4E-BB8F-C74449ABCD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61508" y="1638037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9E84CCBA-BD7C-1A4E-BB8F-C74449ABCD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8" y="1638037"/>
                      <a:ext cx="1112832" cy="56412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CD57553-57FC-534C-897B-BA6A806624E3}"/>
                    </a:ext>
                  </a:extLst>
                </p:cNvPr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C711DE3E-971E-6E4A-98B0-694C587EFDBA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C3CBB4F0-6BAF-6E40-9948-993575B6C85A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597D222E-33E3-DE4A-B10C-C97322A2943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8048B5AF-B5DC-C247-BF6A-EECF900A2B83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1F9E6C31-99CA-0F4A-B807-59698F253C39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9565FF36-850B-5847-84C6-92F4D5CF290F}"/>
                    </a:ext>
                  </a:extLst>
                </p:cNvPr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FF9D65C9-BDAF-C546-A60D-907502724A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7232" y="3595521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FF9D65C9-BDAF-C546-A60D-907502724A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1116125" cy="56412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1B22D44A-B8A0-5349-802E-3613486A74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31053" y="47989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1B22D44A-B8A0-5349-802E-3613486A74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3" y="479897"/>
                      <a:ext cx="1123775" cy="56412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73899985-19B8-7342-AA27-4F13EC021E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5178" y="1659678"/>
                      <a:ext cx="1112832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73899985-19B8-7342-AA27-4F13EC021E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8" y="1659678"/>
                      <a:ext cx="1112832" cy="56412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2E9C0D4E-345B-C544-A480-B0BF6FDAFDFA}"/>
                    </a:ext>
                  </a:extLst>
                </p:cNvPr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3B82438B-E5C6-1B47-82A8-26AB963D640B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79A672AC-3E2E-BD48-8EE3-20F8D9D9EF9B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9BB79E38-6D5C-734A-BD0F-29D8F5DB43C5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38A8119F-C483-B24F-9F38-2B9229A1058F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11EE31E-6A8B-E64D-84B1-AAF53A73E38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239F43EA-B870-274E-9C85-22F683059DF8}"/>
                    </a:ext>
                  </a:extLst>
                </p:cNvPr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F397544-B3C0-4C43-AB6A-C3D82B35E4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48981" y="3595520"/>
                      <a:ext cx="111612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F397544-B3C0-4C43-AB6A-C3D82B35E4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1116125" cy="56412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27C7AF24-50AB-C047-A571-1F27A4A21D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4726" y="501537"/>
                      <a:ext cx="112377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27C7AF24-50AB-C047-A571-1F27A4A21D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6" y="501537"/>
                      <a:ext cx="1123775" cy="56412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75AA59B7-506E-A24E-BB5D-E86A49FFB4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4666" y="1609119"/>
                      <a:ext cx="1561955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75AA59B7-506E-A24E-BB5D-E86A49FFB4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6" y="1609119"/>
                      <a:ext cx="1561955" cy="56412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201CF231-B9E0-AD4C-B76A-A4586D0CB65F}"/>
                    </a:ext>
                  </a:extLst>
                </p:cNvPr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8C65D2A0-C1AD-CC48-BAD2-B1FDD67D7AE1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E230B28F-89C6-E04C-A9F3-E3458F2A8C78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FBE4D383-99FF-AA43-BC38-6B16DCDC4C55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E61881B2-C0C1-4541-8852-30C2156A1FDB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9D4B90D6-2583-1A4A-A1E7-A772CB0A135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1CB24FAD-7D79-C345-82BC-C9206B4614C8}"/>
                    </a:ext>
                  </a:extLst>
                </p:cNvPr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724EB8EB-608D-F248-81B0-7B5388DD73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0900" y="3595520"/>
                      <a:ext cx="1233588" cy="56412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724EB8EB-608D-F248-81B0-7B5388DD73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900" y="3595520"/>
                      <a:ext cx="1233588" cy="56412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E0124AE6-E5F8-6540-89E3-75F9760BC2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55984" y="479897"/>
                      <a:ext cx="1250921" cy="5721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E0124AE6-E5F8-6540-89E3-75F9760BC2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4" y="479897"/>
                      <a:ext cx="1250921" cy="572153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F5EE815D-B8C7-E54B-8EC1-353E2C4EFF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74831D-E8EE-354B-9642-16DE366524CE}"/>
                  </a:ext>
                </a:extLst>
              </p:cNvPr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3D3226-2B45-544B-B045-8F77AC4EAE67}"/>
                  </a:ext>
                </a:extLst>
              </p:cNvPr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213CAE8-7160-6746-9E55-DD378286548F}"/>
                  </a:ext>
                </a:extLst>
              </p:cNvPr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BD9C545-80B5-1641-AD3E-E07D3B741AE2}"/>
                  </a:ext>
                </a:extLst>
              </p:cNvPr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C58E1D5-710F-894C-AE57-58D2338F401F}"/>
                  </a:ext>
                </a:extLst>
              </p:cNvPr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6EA09EB-6A03-E24F-805D-40BB1D898CC4}"/>
                </a:ext>
              </a:extLst>
            </p:cNvPr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48F95DF-7E85-F348-B76E-E86F60B5B63D}"/>
                </a:ext>
              </a:extLst>
            </p:cNvPr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C2FB395-0255-D54E-BEFB-9901DDED6A45}"/>
                </a:ext>
              </a:extLst>
            </p:cNvPr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E014855-8EF6-BA41-AC58-6EF139D0CB57}"/>
                </a:ext>
              </a:extLst>
            </p:cNvPr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9E6DC0C-DCC9-2F46-AC2C-74274381CB38}"/>
              </a:ext>
            </a:extLst>
          </p:cNvPr>
          <p:cNvSpPr txBox="1"/>
          <p:nvPr/>
        </p:nvSpPr>
        <p:spPr>
          <a:xfrm>
            <a:off x="304801" y="4800600"/>
            <a:ext cx="6400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Tổng quát:</a:t>
            </a:r>
          </a:p>
          <a:p>
            <a:r>
              <a:rPr lang="en-US" sz="2400">
                <a:solidFill>
                  <a:srgbClr val="0066FF"/>
                </a:solidFill>
              </a:rPr>
              <a:t>	a</a:t>
            </a:r>
            <a:r>
              <a:rPr lang="en-US" sz="2400" baseline="30000">
                <a:solidFill>
                  <a:srgbClr val="0066FF"/>
                </a:solidFill>
              </a:rPr>
              <a:t>&lt;t&gt;</a:t>
            </a:r>
            <a:r>
              <a:rPr lang="en-US" sz="2400">
                <a:solidFill>
                  <a:srgbClr val="0066FF"/>
                </a:solidFill>
              </a:rPr>
              <a:t> = g(</a:t>
            </a:r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 baseline="-25000">
                <a:solidFill>
                  <a:srgbClr val="008000"/>
                </a:solidFill>
              </a:rPr>
              <a:t>aa</a:t>
            </a:r>
            <a:r>
              <a:rPr lang="en-US" sz="2400">
                <a:solidFill>
                  <a:srgbClr val="0066FF"/>
                </a:solidFill>
              </a:rPr>
              <a:t>*</a:t>
            </a:r>
            <a:r>
              <a:rPr lang="en-US" sz="2400">
                <a:solidFill>
                  <a:srgbClr val="FF0000"/>
                </a:solidFill>
              </a:rPr>
              <a:t>a</a:t>
            </a:r>
            <a:r>
              <a:rPr lang="en-US" sz="2400" baseline="30000">
                <a:solidFill>
                  <a:srgbClr val="FF0000"/>
                </a:solidFill>
              </a:rPr>
              <a:t>&lt;t&gt;</a:t>
            </a:r>
            <a:r>
              <a:rPr lang="en-US" sz="2400">
                <a:solidFill>
                  <a:srgbClr val="0066FF"/>
                </a:solidFill>
              </a:rPr>
              <a:t> + </a:t>
            </a:r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 baseline="-25000">
                <a:solidFill>
                  <a:srgbClr val="008000"/>
                </a:solidFill>
              </a:rPr>
              <a:t>ax</a:t>
            </a:r>
            <a:r>
              <a:rPr lang="en-US" sz="2400">
                <a:solidFill>
                  <a:srgbClr val="0066FF"/>
                </a:solidFill>
              </a:rPr>
              <a:t>*</a:t>
            </a:r>
            <a:r>
              <a:rPr lang="en-US" sz="2400">
                <a:solidFill>
                  <a:srgbClr val="FF0000"/>
                </a:solidFill>
              </a:rPr>
              <a:t>x</a:t>
            </a:r>
            <a:r>
              <a:rPr lang="en-US" sz="2400" baseline="30000">
                <a:solidFill>
                  <a:srgbClr val="FF0000"/>
                </a:solidFill>
              </a:rPr>
              <a:t>&lt;t&gt;</a:t>
            </a:r>
            <a:r>
              <a:rPr lang="en-US" sz="2400">
                <a:solidFill>
                  <a:srgbClr val="0066FF"/>
                </a:solidFill>
              </a:rPr>
              <a:t> + b</a:t>
            </a:r>
            <a:r>
              <a:rPr lang="en-US" sz="2400" baseline="-25000">
                <a:solidFill>
                  <a:srgbClr val="0066FF"/>
                </a:solidFill>
              </a:rPr>
              <a:t>a</a:t>
            </a:r>
            <a:r>
              <a:rPr lang="en-US" sz="2400">
                <a:solidFill>
                  <a:srgbClr val="0066FF"/>
                </a:solidFill>
              </a:rPr>
              <a:t>)</a:t>
            </a:r>
          </a:p>
          <a:p>
            <a:r>
              <a:rPr lang="en-US" sz="2400">
                <a:solidFill>
                  <a:srgbClr val="0066FF"/>
                </a:solidFill>
              </a:rPr>
              <a:t>	y</a:t>
            </a:r>
            <a:r>
              <a:rPr lang="en-US" sz="2400" baseline="30000">
                <a:solidFill>
                  <a:srgbClr val="0066FF"/>
                </a:solidFill>
              </a:rPr>
              <a:t>&lt;t&gt;</a:t>
            </a:r>
            <a:r>
              <a:rPr lang="en-US" sz="2400">
                <a:solidFill>
                  <a:srgbClr val="0066FF"/>
                </a:solidFill>
              </a:rPr>
              <a:t> = g(</a:t>
            </a:r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 baseline="-25000">
                <a:solidFill>
                  <a:srgbClr val="008000"/>
                </a:solidFill>
              </a:rPr>
              <a:t>ya</a:t>
            </a:r>
            <a:r>
              <a:rPr lang="en-US" sz="2400">
                <a:solidFill>
                  <a:srgbClr val="0066FF"/>
                </a:solidFill>
              </a:rPr>
              <a:t>*</a:t>
            </a:r>
            <a:r>
              <a:rPr lang="en-US" sz="2400">
                <a:solidFill>
                  <a:srgbClr val="FF0000"/>
                </a:solidFill>
              </a:rPr>
              <a:t>a</a:t>
            </a:r>
            <a:r>
              <a:rPr lang="en-US" sz="2400" baseline="30000">
                <a:solidFill>
                  <a:srgbClr val="FF0000"/>
                </a:solidFill>
              </a:rPr>
              <a:t>&lt;t&gt;</a:t>
            </a:r>
            <a:r>
              <a:rPr lang="en-US" sz="2400">
                <a:solidFill>
                  <a:srgbClr val="0066FF"/>
                </a:solidFill>
              </a:rPr>
              <a:t> + b</a:t>
            </a:r>
            <a:r>
              <a:rPr lang="en-US" sz="2400" baseline="-25000">
                <a:solidFill>
                  <a:srgbClr val="0066FF"/>
                </a:solidFill>
              </a:rPr>
              <a:t>y</a:t>
            </a:r>
            <a:r>
              <a:rPr lang="en-US" sz="2400">
                <a:solidFill>
                  <a:srgbClr val="0066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680444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2AFA-10EE-8247-B4A7-E43D8A65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Propagation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315C-9C12-B04B-AE25-2D25BC92B007}"/>
              </a:ext>
            </a:extLst>
          </p:cNvPr>
          <p:cNvSpPr/>
          <p:nvPr/>
        </p:nvSpPr>
        <p:spPr>
          <a:xfrm>
            <a:off x="457200" y="1752600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/>
              <a:t>a</a:t>
            </a:r>
            <a:r>
              <a:rPr lang="en-US" sz="2800" baseline="30000"/>
              <a:t>&lt;t&gt;</a:t>
            </a:r>
            <a:r>
              <a:rPr lang="en-US" sz="2800"/>
              <a:t> = g(</a:t>
            </a:r>
            <a:r>
              <a:rPr lang="en-US" sz="2800">
                <a:solidFill>
                  <a:srgbClr val="008000"/>
                </a:solidFill>
              </a:rPr>
              <a:t>W</a:t>
            </a:r>
            <a:r>
              <a:rPr lang="en-US" sz="2800" baseline="-25000">
                <a:solidFill>
                  <a:srgbClr val="008000"/>
                </a:solidFill>
              </a:rPr>
              <a:t>aa</a:t>
            </a:r>
            <a:r>
              <a:rPr lang="en-US" sz="2800"/>
              <a:t>*</a:t>
            </a:r>
            <a:r>
              <a:rPr lang="en-US" sz="2800">
                <a:solidFill>
                  <a:srgbClr val="FF0000"/>
                </a:solidFill>
              </a:rPr>
              <a:t>a</a:t>
            </a:r>
            <a:r>
              <a:rPr lang="en-US" sz="2800" baseline="30000">
                <a:solidFill>
                  <a:srgbClr val="FF0000"/>
                </a:solidFill>
              </a:rPr>
              <a:t>&lt;t&gt;</a:t>
            </a:r>
            <a:r>
              <a:rPr lang="en-US" sz="2800"/>
              <a:t> + </a:t>
            </a:r>
            <a:r>
              <a:rPr lang="en-US" sz="2800">
                <a:solidFill>
                  <a:srgbClr val="008000"/>
                </a:solidFill>
              </a:rPr>
              <a:t>W</a:t>
            </a:r>
            <a:r>
              <a:rPr lang="en-US" sz="2800" baseline="-25000">
                <a:solidFill>
                  <a:srgbClr val="008000"/>
                </a:solidFill>
              </a:rPr>
              <a:t>ax</a:t>
            </a:r>
            <a:r>
              <a:rPr lang="en-US" sz="2800"/>
              <a:t>*</a:t>
            </a:r>
            <a:r>
              <a:rPr lang="en-US" sz="2800">
                <a:solidFill>
                  <a:srgbClr val="FF0000"/>
                </a:solidFill>
              </a:rPr>
              <a:t>x</a:t>
            </a:r>
            <a:r>
              <a:rPr lang="en-US" sz="2800" baseline="30000">
                <a:solidFill>
                  <a:srgbClr val="FF0000"/>
                </a:solidFill>
              </a:rPr>
              <a:t>&lt;t&gt;</a:t>
            </a:r>
            <a:r>
              <a:rPr lang="en-US" sz="2800"/>
              <a:t> + b</a:t>
            </a:r>
            <a:r>
              <a:rPr lang="en-US" sz="2800" baseline="-25000"/>
              <a:t>a</a:t>
            </a:r>
            <a:r>
              <a:rPr lang="en-US" sz="280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2E8A2-168F-A74B-B390-897D24AD6ABD}"/>
              </a:ext>
            </a:extLst>
          </p:cNvPr>
          <p:cNvSpPr txBox="1"/>
          <p:nvPr/>
        </p:nvSpPr>
        <p:spPr>
          <a:xfrm>
            <a:off x="2162492" y="3243590"/>
            <a:ext cx="2685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[W</a:t>
            </a:r>
            <a:r>
              <a:rPr lang="en-US" sz="2800" baseline="-25000">
                <a:solidFill>
                  <a:srgbClr val="FF0000"/>
                </a:solidFill>
              </a:rPr>
              <a:t>aa</a:t>
            </a:r>
            <a:r>
              <a:rPr lang="en-US" sz="2800">
                <a:solidFill>
                  <a:srgbClr val="FF0000"/>
                </a:solidFill>
              </a:rPr>
              <a:t>; W</a:t>
            </a:r>
            <a:r>
              <a:rPr lang="en-US" sz="2800" baseline="-25000">
                <a:solidFill>
                  <a:srgbClr val="FF0000"/>
                </a:solidFill>
              </a:rPr>
              <a:t>ax</a:t>
            </a:r>
            <a:r>
              <a:rPr lang="en-US" sz="2800">
                <a:solidFill>
                  <a:srgbClr val="FF0000"/>
                </a:solidFill>
              </a:rPr>
              <a:t>] </a:t>
            </a:r>
            <a:r>
              <a:rPr lang="en-US" sz="2800"/>
              <a:t>= </a:t>
            </a:r>
            <a:r>
              <a:rPr lang="en-US" sz="2800">
                <a:solidFill>
                  <a:srgbClr val="0066FF"/>
                </a:solidFill>
              </a:rPr>
              <a:t>W</a:t>
            </a:r>
            <a:r>
              <a:rPr lang="en-US" sz="2800" baseline="-25000">
                <a:solidFill>
                  <a:srgbClr val="0066FF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B2C1D-7292-5B46-870B-FCE3C4555797}"/>
              </a:ext>
            </a:extLst>
          </p:cNvPr>
          <p:cNvSpPr txBox="1"/>
          <p:nvPr/>
        </p:nvSpPr>
        <p:spPr>
          <a:xfrm>
            <a:off x="1447800" y="239037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(100, 100)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51A1C-D8D2-3D4D-82D7-84E74EF46B2E}"/>
              </a:ext>
            </a:extLst>
          </p:cNvPr>
          <p:cNvSpPr txBox="1"/>
          <p:nvPr/>
        </p:nvSpPr>
        <p:spPr>
          <a:xfrm>
            <a:off x="3124200" y="239037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(100, 10000)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818C61-FF0B-B44A-80C0-BF56E2FBE9A3}"/>
              </a:ext>
            </a:extLst>
          </p:cNvPr>
          <p:cNvCxnSpPr>
            <a:stCxn id="8" idx="2"/>
          </p:cNvCxnSpPr>
          <p:nvPr/>
        </p:nvCxnSpPr>
        <p:spPr>
          <a:xfrm>
            <a:off x="2065918" y="2759705"/>
            <a:ext cx="372482" cy="483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839192-E949-374B-83A6-CDFEC1540DC2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505200" y="2759705"/>
            <a:ext cx="365358" cy="483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6F4FCF0-764B-BF46-87ED-DF30B7B905AA}"/>
              </a:ext>
            </a:extLst>
          </p:cNvPr>
          <p:cNvSpPr/>
          <p:nvPr/>
        </p:nvSpPr>
        <p:spPr>
          <a:xfrm>
            <a:off x="1066800" y="4544081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/>
              <a:t>a</a:t>
            </a:r>
            <a:r>
              <a:rPr lang="en-US" sz="2800" baseline="30000"/>
              <a:t>&lt;t&gt;</a:t>
            </a:r>
            <a:r>
              <a:rPr lang="en-US" sz="2800"/>
              <a:t> = g(</a:t>
            </a:r>
            <a:r>
              <a:rPr lang="en-US" sz="2800">
                <a:solidFill>
                  <a:srgbClr val="0066FF"/>
                </a:solidFill>
              </a:rPr>
              <a:t>W</a:t>
            </a:r>
            <a:r>
              <a:rPr lang="en-US" sz="2800" baseline="-25000">
                <a:solidFill>
                  <a:srgbClr val="0066FF"/>
                </a:solidFill>
              </a:rPr>
              <a:t>a</a:t>
            </a:r>
            <a:r>
              <a:rPr lang="en-US" sz="2800"/>
              <a:t>*</a:t>
            </a:r>
            <a:r>
              <a:rPr lang="en-US" sz="2800">
                <a:solidFill>
                  <a:srgbClr val="FF0000"/>
                </a:solidFill>
              </a:rPr>
              <a:t>[a</a:t>
            </a:r>
            <a:r>
              <a:rPr lang="en-US" sz="2800" baseline="30000">
                <a:solidFill>
                  <a:srgbClr val="FF0000"/>
                </a:solidFill>
              </a:rPr>
              <a:t>&lt;t</a:t>
            </a:r>
            <a:r>
              <a:rPr lang="en-US" sz="2800">
                <a:solidFill>
                  <a:srgbClr val="FF0000"/>
                </a:solidFill>
              </a:rPr>
              <a:t>&gt;, x</a:t>
            </a:r>
            <a:r>
              <a:rPr lang="en-US" sz="2800" baseline="30000">
                <a:solidFill>
                  <a:srgbClr val="FF0000"/>
                </a:solidFill>
              </a:rPr>
              <a:t>&lt;t&gt;</a:t>
            </a:r>
            <a:r>
              <a:rPr lang="en-US" sz="2800">
                <a:solidFill>
                  <a:srgbClr val="FF0000"/>
                </a:solidFill>
              </a:rPr>
              <a:t>]</a:t>
            </a:r>
            <a:r>
              <a:rPr lang="en-US" sz="2800"/>
              <a:t> + b</a:t>
            </a:r>
            <a:r>
              <a:rPr lang="en-US" sz="2800" baseline="-25000"/>
              <a:t>a</a:t>
            </a:r>
            <a:r>
              <a:rPr lang="en-US" sz="2800"/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F6194-1351-A047-BA87-FA5BFB5D348B}"/>
              </a:ext>
            </a:extLst>
          </p:cNvPr>
          <p:cNvCxnSpPr/>
          <p:nvPr/>
        </p:nvCxnSpPr>
        <p:spPr>
          <a:xfrm flipH="1">
            <a:off x="2684036" y="3766810"/>
            <a:ext cx="1932880" cy="728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4A359B-BD79-EF46-80CB-982C75ED6CDA}"/>
              </a:ext>
            </a:extLst>
          </p:cNvPr>
          <p:cNvSpPr/>
          <p:nvPr/>
        </p:nvSpPr>
        <p:spPr>
          <a:xfrm>
            <a:off x="7391400" y="1906488"/>
            <a:ext cx="3560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66FF"/>
                </a:solidFill>
              </a:rPr>
              <a:t>y</a:t>
            </a:r>
            <a:r>
              <a:rPr lang="en-US" sz="2800" baseline="30000">
                <a:solidFill>
                  <a:srgbClr val="0066FF"/>
                </a:solidFill>
              </a:rPr>
              <a:t>&lt;t&gt;</a:t>
            </a:r>
            <a:r>
              <a:rPr lang="en-US" sz="2800">
                <a:solidFill>
                  <a:srgbClr val="0066FF"/>
                </a:solidFill>
              </a:rPr>
              <a:t> = g(</a:t>
            </a:r>
            <a:r>
              <a:rPr lang="en-US" sz="2800">
                <a:solidFill>
                  <a:srgbClr val="008000"/>
                </a:solidFill>
              </a:rPr>
              <a:t>W</a:t>
            </a:r>
            <a:r>
              <a:rPr lang="en-US" sz="2800" baseline="-25000">
                <a:solidFill>
                  <a:srgbClr val="008000"/>
                </a:solidFill>
              </a:rPr>
              <a:t>y</a:t>
            </a:r>
            <a:r>
              <a:rPr lang="en-US" sz="2800">
                <a:solidFill>
                  <a:srgbClr val="0066FF"/>
                </a:solidFill>
              </a:rPr>
              <a:t>*</a:t>
            </a:r>
            <a:r>
              <a:rPr lang="en-US" sz="2800">
                <a:solidFill>
                  <a:srgbClr val="FF0000"/>
                </a:solidFill>
              </a:rPr>
              <a:t>a</a:t>
            </a:r>
            <a:r>
              <a:rPr lang="en-US" sz="2800" baseline="30000">
                <a:solidFill>
                  <a:srgbClr val="FF0000"/>
                </a:solidFill>
              </a:rPr>
              <a:t>&lt;t&gt;</a:t>
            </a:r>
            <a:r>
              <a:rPr lang="en-US" sz="2800">
                <a:solidFill>
                  <a:srgbClr val="0066FF"/>
                </a:solidFill>
              </a:rPr>
              <a:t> + b</a:t>
            </a:r>
            <a:r>
              <a:rPr lang="en-US" sz="2800" baseline="-25000">
                <a:solidFill>
                  <a:srgbClr val="0066FF"/>
                </a:solidFill>
              </a:rPr>
              <a:t>y</a:t>
            </a:r>
            <a:r>
              <a:rPr lang="en-US" sz="2800">
                <a:solidFill>
                  <a:srgbClr val="0066FF"/>
                </a:solidFill>
              </a:rPr>
              <a:t>)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EF49-F9E7-5842-8D6C-1FD3B89CCADF}"/>
              </a:ext>
            </a:extLst>
          </p:cNvPr>
          <p:cNvSpPr txBox="1"/>
          <p:nvPr/>
        </p:nvSpPr>
        <p:spPr>
          <a:xfrm>
            <a:off x="1447800" y="5511851"/>
            <a:ext cx="27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66FF"/>
                </a:solidFill>
              </a:rPr>
              <a:t>Tham số: </a:t>
            </a:r>
            <a:r>
              <a:rPr lang="en-US" sz="2800">
                <a:solidFill>
                  <a:srgbClr val="FF0000"/>
                </a:solidFill>
              </a:rPr>
              <a:t>W</a:t>
            </a:r>
            <a:r>
              <a:rPr lang="en-US" sz="2800" baseline="-25000">
                <a:solidFill>
                  <a:srgbClr val="FF0000"/>
                </a:solidFill>
              </a:rPr>
              <a:t>a</a:t>
            </a:r>
            <a:r>
              <a:rPr lang="en-US" sz="2800">
                <a:solidFill>
                  <a:srgbClr val="FF0000"/>
                </a:solidFill>
              </a:rPr>
              <a:t>, b</a:t>
            </a:r>
            <a:r>
              <a:rPr lang="en-US" sz="2800" baseline="-250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DE61D-1785-9443-A324-F95CD149C1FC}"/>
              </a:ext>
            </a:extLst>
          </p:cNvPr>
          <p:cNvSpPr txBox="1"/>
          <p:nvPr/>
        </p:nvSpPr>
        <p:spPr>
          <a:xfrm>
            <a:off x="7785225" y="5486400"/>
            <a:ext cx="2739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66FF"/>
                </a:solidFill>
              </a:rPr>
              <a:t>Tham số: </a:t>
            </a:r>
            <a:r>
              <a:rPr lang="en-US" sz="2800">
                <a:solidFill>
                  <a:srgbClr val="FF0000"/>
                </a:solidFill>
              </a:rPr>
              <a:t>W</a:t>
            </a:r>
            <a:r>
              <a:rPr lang="en-US" sz="2800" baseline="-25000">
                <a:solidFill>
                  <a:srgbClr val="FF0000"/>
                </a:solidFill>
              </a:rPr>
              <a:t>y</a:t>
            </a:r>
            <a:r>
              <a:rPr lang="en-US" sz="2800">
                <a:solidFill>
                  <a:srgbClr val="FF0000"/>
                </a:solidFill>
              </a:rPr>
              <a:t>, b</a:t>
            </a:r>
            <a:r>
              <a:rPr lang="en-US" sz="2800" baseline="-2500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448590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47D5-609F-AE4C-9174-C08ED8A3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/>
              <a:t>Backward propagation cho RNN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92A10-EAF4-1B4A-8618-C02E98EFFAB1}"/>
              </a:ext>
            </a:extLst>
          </p:cNvPr>
          <p:cNvSpPr txBox="1"/>
          <p:nvPr/>
        </p:nvSpPr>
        <p:spPr>
          <a:xfrm>
            <a:off x="1524000" y="2905780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&lt;0&gt;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B50FC-4030-CB47-B8FF-1749A5492E47}"/>
              </a:ext>
            </a:extLst>
          </p:cNvPr>
          <p:cNvSpPr txBox="1"/>
          <p:nvPr/>
        </p:nvSpPr>
        <p:spPr>
          <a:xfrm>
            <a:off x="3200400" y="29057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&lt;1&gt;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D897E-39C2-4848-9189-5F3EC18DFAD5}"/>
              </a:ext>
            </a:extLst>
          </p:cNvPr>
          <p:cNvSpPr txBox="1"/>
          <p:nvPr/>
        </p:nvSpPr>
        <p:spPr>
          <a:xfrm>
            <a:off x="4876800" y="29184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&lt;2&gt;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5C372-6F7B-5B4E-9800-787C2E1F12B5}"/>
              </a:ext>
            </a:extLst>
          </p:cNvPr>
          <p:cNvSpPr txBox="1"/>
          <p:nvPr/>
        </p:nvSpPr>
        <p:spPr>
          <a:xfrm>
            <a:off x="9613699" y="2903730"/>
            <a:ext cx="9300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&lt;Tx&gt;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85399-B481-9740-A125-7614D724EE2B}"/>
              </a:ext>
            </a:extLst>
          </p:cNvPr>
          <p:cNvSpPr txBox="1"/>
          <p:nvPr/>
        </p:nvSpPr>
        <p:spPr>
          <a:xfrm>
            <a:off x="8229600" y="290578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....</a:t>
            </a:r>
            <a:endParaRPr lang="en-US" sz="2800" baseline="30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E326F3-C9FE-2549-873A-D822D04A39F2}"/>
                  </a:ext>
                </a:extLst>
              </p:cNvPr>
              <p:cNvSpPr txBox="1"/>
              <p:nvPr/>
            </p:nvSpPr>
            <p:spPr>
              <a:xfrm>
                <a:off x="3200400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&lt;1&gt;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E326F3-C9FE-2549-873A-D822D04A3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925118"/>
                <a:ext cx="803169" cy="513282"/>
              </a:xfrm>
              <a:prstGeom prst="rect">
                <a:avLst/>
              </a:prstGeom>
              <a:blipFill>
                <a:blip r:embed="rId2"/>
                <a:stretch>
                  <a:fillRect l="-4688" t="-4762" r="-312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EAE7B-D758-5943-AE05-ABB5311A4202}"/>
                  </a:ext>
                </a:extLst>
              </p:cNvPr>
              <p:cNvSpPr txBox="1"/>
              <p:nvPr/>
            </p:nvSpPr>
            <p:spPr>
              <a:xfrm>
                <a:off x="4876800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&lt;2&gt;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EAE7B-D758-5943-AE05-ABB5311A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925118"/>
                <a:ext cx="803169" cy="513282"/>
              </a:xfrm>
              <a:prstGeom prst="rect">
                <a:avLst/>
              </a:prstGeom>
              <a:blipFill>
                <a:blip r:embed="rId3"/>
                <a:stretch>
                  <a:fillRect l="-4688" t="-4762" r="-312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432689-D31A-054D-9CEF-F27F1C0901AE}"/>
              </a:ext>
            </a:extLst>
          </p:cNvPr>
          <p:cNvSpPr txBox="1"/>
          <p:nvPr/>
        </p:nvSpPr>
        <p:spPr>
          <a:xfrm>
            <a:off x="6617999" y="29184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&lt;3&gt;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25C08B-C5B5-5747-96AF-CD99C242F5A8}"/>
                  </a:ext>
                </a:extLst>
              </p:cNvPr>
              <p:cNvSpPr txBox="1"/>
              <p:nvPr/>
            </p:nvSpPr>
            <p:spPr>
              <a:xfrm>
                <a:off x="6617999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&lt;3&gt;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25C08B-C5B5-5747-96AF-CD99C242F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99" y="1925118"/>
                <a:ext cx="803169" cy="513282"/>
              </a:xfrm>
              <a:prstGeom prst="rect">
                <a:avLst/>
              </a:prstGeom>
              <a:blipFill>
                <a:blip r:embed="rId4"/>
                <a:stretch>
                  <a:fillRect l="-3077" t="-4762" r="-461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6FFFB4-51EA-8946-8160-9834AC0C996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21013" y="3167390"/>
            <a:ext cx="879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7491DF-DA0E-0F43-80F3-5F76674D1C0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997413" y="3167390"/>
            <a:ext cx="879387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497FFE-B1D2-4F42-B411-208C8FAFC87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673813" y="3180090"/>
            <a:ext cx="944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164D8-C74C-B944-A183-CF322F026C16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7415012" y="3167390"/>
            <a:ext cx="814588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A4CE13-A4A6-974B-92CB-642E0955D76F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8811811" y="3165340"/>
            <a:ext cx="801888" cy="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55639-5183-7B49-AD8E-5E7290D5A45F}"/>
                  </a:ext>
                </a:extLst>
              </p:cNvPr>
              <p:cNvSpPr txBox="1"/>
              <p:nvPr/>
            </p:nvSpPr>
            <p:spPr>
              <a:xfrm>
                <a:off x="9613699" y="1931198"/>
                <a:ext cx="936218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&lt;Tx&gt;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55639-5183-7B49-AD8E-5E7290D5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699" y="1931198"/>
                <a:ext cx="936218" cy="513282"/>
              </a:xfrm>
              <a:prstGeom prst="rect">
                <a:avLst/>
              </a:prstGeom>
              <a:blipFill>
                <a:blip r:embed="rId5"/>
                <a:stretch>
                  <a:fillRect l="-2632" t="-2381" r="-2632" b="-119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14BDE1-F17C-F64A-93D1-48DDA07A8A3B}"/>
              </a:ext>
            </a:extLst>
          </p:cNvPr>
          <p:cNvCxnSpPr>
            <a:stCxn id="5" idx="0"/>
            <a:endCxn id="9" idx="2"/>
          </p:cNvCxnSpPr>
          <p:nvPr/>
        </p:nvCxnSpPr>
        <p:spPr>
          <a:xfrm flipV="1">
            <a:off x="3598907" y="2438400"/>
            <a:ext cx="3078" cy="46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476C3B-1B0A-8842-A32A-7E0C782174BC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flipV="1">
            <a:off x="5275307" y="2438400"/>
            <a:ext cx="3078" cy="48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DD7990-BA7C-064A-BF95-DA1E5CCCE951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016506" y="2438400"/>
            <a:ext cx="3078" cy="48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C3CA50-0F77-A248-BFF4-A8F0968D5EE8}"/>
              </a:ext>
            </a:extLst>
          </p:cNvPr>
          <p:cNvCxnSpPr>
            <a:stCxn id="7" idx="0"/>
            <a:endCxn id="23" idx="2"/>
          </p:cNvCxnSpPr>
          <p:nvPr/>
        </p:nvCxnSpPr>
        <p:spPr>
          <a:xfrm flipV="1">
            <a:off x="10078731" y="2444480"/>
            <a:ext cx="3077" cy="45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CC26FAD-E3B2-3741-BACC-6B1216DD2D16}"/>
              </a:ext>
            </a:extLst>
          </p:cNvPr>
          <p:cNvSpPr txBox="1"/>
          <p:nvPr/>
        </p:nvSpPr>
        <p:spPr>
          <a:xfrm>
            <a:off x="3200400" y="39598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&lt;1&gt;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8E0B35-111D-7647-B727-81892A896DB1}"/>
              </a:ext>
            </a:extLst>
          </p:cNvPr>
          <p:cNvSpPr txBox="1"/>
          <p:nvPr/>
        </p:nvSpPr>
        <p:spPr>
          <a:xfrm>
            <a:off x="4876800" y="39725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&lt;2&gt;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8F3142-1EFA-1F4F-B102-2B19E59FD63F}"/>
              </a:ext>
            </a:extLst>
          </p:cNvPr>
          <p:cNvSpPr txBox="1"/>
          <p:nvPr/>
        </p:nvSpPr>
        <p:spPr>
          <a:xfrm>
            <a:off x="9613699" y="3957830"/>
            <a:ext cx="90922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&lt;Tx&gt;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A6963-1E56-584A-BAE9-C74078B8E704}"/>
              </a:ext>
            </a:extLst>
          </p:cNvPr>
          <p:cNvSpPr txBox="1"/>
          <p:nvPr/>
        </p:nvSpPr>
        <p:spPr>
          <a:xfrm>
            <a:off x="6617999" y="39725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&lt;3&gt;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0B7132-20E7-154D-8F4E-3E2A0D9876F4}"/>
              </a:ext>
            </a:extLst>
          </p:cNvPr>
          <p:cNvCxnSpPr>
            <a:stCxn id="41" idx="0"/>
            <a:endCxn id="5" idx="2"/>
          </p:cNvCxnSpPr>
          <p:nvPr/>
        </p:nvCxnSpPr>
        <p:spPr>
          <a:xfrm flipV="1">
            <a:off x="3588488" y="34290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AC7181-4C53-B548-A3DE-21075F0BBA7B}"/>
              </a:ext>
            </a:extLst>
          </p:cNvPr>
          <p:cNvCxnSpPr>
            <a:stCxn id="42" idx="0"/>
            <a:endCxn id="6" idx="2"/>
          </p:cNvCxnSpPr>
          <p:nvPr/>
        </p:nvCxnSpPr>
        <p:spPr>
          <a:xfrm flipV="1">
            <a:off x="5264888" y="34417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34908BA-EE49-8D47-87B3-A8D0F56F8949}"/>
              </a:ext>
            </a:extLst>
          </p:cNvPr>
          <p:cNvCxnSpPr>
            <a:stCxn id="44" idx="0"/>
            <a:endCxn id="11" idx="2"/>
          </p:cNvCxnSpPr>
          <p:nvPr/>
        </p:nvCxnSpPr>
        <p:spPr>
          <a:xfrm flipV="1">
            <a:off x="7006087" y="34417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3569C0-5B16-154D-AA47-F09BC7432E04}"/>
              </a:ext>
            </a:extLst>
          </p:cNvPr>
          <p:cNvCxnSpPr>
            <a:stCxn id="43" idx="0"/>
            <a:endCxn id="7" idx="2"/>
          </p:cNvCxnSpPr>
          <p:nvPr/>
        </p:nvCxnSpPr>
        <p:spPr>
          <a:xfrm flipV="1">
            <a:off x="10068311" y="3426950"/>
            <a:ext cx="10420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2569FFD-953C-8446-A423-67AA3588A30F}"/>
              </a:ext>
            </a:extLst>
          </p:cNvPr>
          <p:cNvSpPr txBox="1"/>
          <p:nvPr/>
        </p:nvSpPr>
        <p:spPr>
          <a:xfrm>
            <a:off x="1139238" y="4034135"/>
            <a:ext cx="1032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 baseline="-25000">
                <a:solidFill>
                  <a:srgbClr val="008000"/>
                </a:solidFill>
              </a:rPr>
              <a:t>a</a:t>
            </a:r>
            <a:r>
              <a:rPr lang="en-US" sz="2400">
                <a:solidFill>
                  <a:srgbClr val="008000"/>
                </a:solidFill>
              </a:rPr>
              <a:t>, b</a:t>
            </a:r>
            <a:r>
              <a:rPr lang="en-US" sz="2400" baseline="-25000">
                <a:solidFill>
                  <a:srgbClr val="008000"/>
                </a:solidFill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EFCFC-DFF3-8D42-BA3D-26FE60E0337F}"/>
              </a:ext>
            </a:extLst>
          </p:cNvPr>
          <p:cNvSpPr txBox="1"/>
          <p:nvPr/>
        </p:nvSpPr>
        <p:spPr>
          <a:xfrm>
            <a:off x="1043298" y="1847200"/>
            <a:ext cx="100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 baseline="-25000">
                <a:solidFill>
                  <a:srgbClr val="008000"/>
                </a:solidFill>
              </a:rPr>
              <a:t>y</a:t>
            </a:r>
            <a:r>
              <a:rPr lang="en-US" sz="2400">
                <a:solidFill>
                  <a:srgbClr val="008000"/>
                </a:solidFill>
              </a:rPr>
              <a:t>, b</a:t>
            </a:r>
            <a:r>
              <a:rPr lang="en-US" sz="2400" baseline="-25000">
                <a:solidFill>
                  <a:srgbClr val="008000"/>
                </a:solidFill>
              </a:rPr>
              <a:t>y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D171573-7FCD-8347-AD83-C4A3ED09D442}"/>
              </a:ext>
            </a:extLst>
          </p:cNvPr>
          <p:cNvSpPr/>
          <p:nvPr/>
        </p:nvSpPr>
        <p:spPr>
          <a:xfrm>
            <a:off x="2308513" y="2078032"/>
            <a:ext cx="650787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DDBE27DD-2BC2-414E-A22A-6C1084729C49}"/>
              </a:ext>
            </a:extLst>
          </p:cNvPr>
          <p:cNvSpPr/>
          <p:nvPr/>
        </p:nvSpPr>
        <p:spPr>
          <a:xfrm>
            <a:off x="2321013" y="4149550"/>
            <a:ext cx="650787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C79BB4-4B6F-3B49-9467-7D4E284606C2}"/>
                  </a:ext>
                </a:extLst>
              </p:cNvPr>
              <p:cNvSpPr txBox="1"/>
              <p:nvPr/>
            </p:nvSpPr>
            <p:spPr>
              <a:xfrm>
                <a:off x="875456" y="4963420"/>
                <a:ext cx="10441513" cy="992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Hàm chi phí: </a:t>
                </a:r>
                <a:r>
                  <a:rPr lang="en-US" sz="2800">
                    <a:solidFill>
                      <a:srgbClr val="FF0000"/>
                    </a:solidFill>
                  </a:rPr>
                  <a:t>L(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>
                    <a:solidFill>
                      <a:srgbClr val="FF0000"/>
                    </a:solidFill>
                  </a:rPr>
                  <a:t>&lt;t&gt;</a:t>
                </a:r>
                <a:r>
                  <a:rPr lang="en-US" sz="280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8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baseline="30000">
                    <a:solidFill>
                      <a:srgbClr val="FF0000"/>
                    </a:solidFill>
                  </a:rPr>
                  <a:t>&lt;t&gt;</a:t>
                </a:r>
                <a:r>
                  <a:rPr lang="en-US" sz="2800">
                    <a:solidFill>
                      <a:srgbClr val="FF0000"/>
                    </a:solidFill>
                  </a:rPr>
                  <a:t>) </a:t>
                </a:r>
                <a:r>
                  <a:rPr lang="en-US" sz="2800"/>
                  <a:t>= </a:t>
                </a:r>
                <a:r>
                  <a:rPr lang="en-US" sz="2800">
                    <a:solidFill>
                      <a:srgbClr val="0066FF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80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baseline="30000">
                    <a:solidFill>
                      <a:srgbClr val="0066FF"/>
                    </a:solidFill>
                  </a:rPr>
                  <a:t>&lt;t&gt; </a:t>
                </a:r>
                <a:r>
                  <a:rPr lang="en-US" sz="2800">
                    <a:solidFill>
                      <a:srgbClr val="0066FF"/>
                    </a:solidFill>
                  </a:rPr>
                  <a:t>*</a:t>
                </a:r>
                <a:r>
                  <a:rPr lang="en-US" sz="2800" baseline="30000">
                    <a:solidFill>
                      <a:srgbClr val="0066FF"/>
                    </a:solidFill>
                  </a:rPr>
                  <a:t> </a:t>
                </a:r>
                <a:r>
                  <a:rPr lang="en-US" sz="2800">
                    <a:solidFill>
                      <a:srgbClr val="0066FF"/>
                    </a:solidFill>
                  </a:rPr>
                  <a:t>log(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>
                    <a:solidFill>
                      <a:srgbClr val="0066FF"/>
                    </a:solidFill>
                  </a:rPr>
                  <a:t>&lt;t&gt;</a:t>
                </a:r>
                <a:r>
                  <a:rPr lang="en-US" sz="2800">
                    <a:solidFill>
                      <a:srgbClr val="0066FF"/>
                    </a:solidFill>
                  </a:rPr>
                  <a:t>) + (1 -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80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baseline="30000">
                    <a:solidFill>
                      <a:srgbClr val="0066FF"/>
                    </a:solidFill>
                  </a:rPr>
                  <a:t>&lt;t&gt;</a:t>
                </a:r>
                <a:r>
                  <a:rPr lang="en-US" sz="2800">
                    <a:solidFill>
                      <a:srgbClr val="0066FF"/>
                    </a:solidFill>
                  </a:rPr>
                  <a:t>) * log(1 -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>
                    <a:solidFill>
                      <a:srgbClr val="0066FF"/>
                    </a:solidFill>
                  </a:rPr>
                  <a:t>&lt;t&gt;</a:t>
                </a:r>
                <a:r>
                  <a:rPr lang="en-US" sz="2800">
                    <a:solidFill>
                      <a:srgbClr val="0066FF"/>
                    </a:solidFill>
                  </a:rPr>
                  <a:t>)</a:t>
                </a:r>
              </a:p>
              <a:p>
                <a:r>
                  <a:rPr lang="en-US" sz="2800">
                    <a:solidFill>
                      <a:srgbClr val="0066FF"/>
                    </a:solidFill>
                  </a:rPr>
                  <a:t>				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p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800" b="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800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2800" baseline="30000">
                            <a:solidFill>
                              <a:srgbClr val="FF0000"/>
                            </a:solidFill>
                          </a:rPr>
                          <m:t>&lt;</m:t>
                        </m:r>
                        <m:r>
                          <m:rPr>
                            <m:nor/>
                          </m:rPr>
                          <a:rPr lang="en-US" sz="2800" baseline="30000">
                            <a:solidFill>
                              <a:srgbClr val="FF0000"/>
                            </a:solidFill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800" baseline="30000">
                            <a:solidFill>
                              <a:srgbClr val="FF0000"/>
                            </a:solidFill>
                          </a:rPr>
                          <m:t>&gt;, </m:t>
                        </m:r>
                        <m:r>
                          <m:rPr>
                            <m:sty m:val="p"/>
                          </m:rPr>
                          <a:rPr lang="vi-V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2800" baseline="30000">
                            <a:solidFill>
                              <a:srgbClr val="FF0000"/>
                            </a:solidFill>
                          </a:rPr>
                          <m:t>&lt;</m:t>
                        </m:r>
                        <m:r>
                          <m:rPr>
                            <m:nor/>
                          </m:rPr>
                          <a:rPr lang="en-US" sz="2800" baseline="30000">
                            <a:solidFill>
                              <a:srgbClr val="FF0000"/>
                            </a:solidFill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800" baseline="30000">
                            <a:solidFill>
                              <a:srgbClr val="FF0000"/>
                            </a:solidFill>
                          </a:rPr>
                          <m:t>&gt;</m:t>
                        </m:r>
                        <m:r>
                          <a:rPr lang="en-US" sz="2800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>
                    <a:solidFill>
                      <a:srgbClr val="0066FF"/>
                    </a:solidFill>
                  </a:rPr>
                  <a:t> </a:t>
                </a:r>
                <a:endParaRPr lang="en-US" sz="28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C79BB4-4B6F-3B49-9467-7D4E28460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56" y="4963420"/>
                <a:ext cx="10441513" cy="992131"/>
              </a:xfrm>
              <a:prstGeom prst="rect">
                <a:avLst/>
              </a:prstGeom>
              <a:blipFill>
                <a:blip r:embed="rId6"/>
                <a:stretch>
                  <a:fillRect l="-1094" t="-22785" r="-243" b="-98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91BFE8-BFDF-C548-8953-165B1D634E40}"/>
                  </a:ext>
                </a:extLst>
              </p:cNvPr>
              <p:cNvSpPr txBox="1"/>
              <p:nvPr/>
            </p:nvSpPr>
            <p:spPr>
              <a:xfrm>
                <a:off x="3197321" y="10869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&lt;1&gt;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91BFE8-BFDF-C548-8953-165B1D634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21" y="1086918"/>
                <a:ext cx="803169" cy="513282"/>
              </a:xfrm>
              <a:prstGeom prst="rect">
                <a:avLst/>
              </a:prstGeom>
              <a:blipFill>
                <a:blip r:embed="rId7"/>
                <a:stretch>
                  <a:fillRect l="-4688" t="-2381" r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655F7-6F2E-974E-A7FE-874F699BE7F5}"/>
                  </a:ext>
                </a:extLst>
              </p:cNvPr>
              <p:cNvSpPr txBox="1"/>
              <p:nvPr/>
            </p:nvSpPr>
            <p:spPr>
              <a:xfrm>
                <a:off x="4883798" y="108486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&lt;2&gt;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655F7-6F2E-974E-A7FE-874F699BE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798" y="1084868"/>
                <a:ext cx="803169" cy="513282"/>
              </a:xfrm>
              <a:prstGeom prst="rect">
                <a:avLst/>
              </a:prstGeom>
              <a:blipFill>
                <a:blip r:embed="rId8"/>
                <a:stretch>
                  <a:fillRect l="-3077" r="-1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502A26-53A8-1849-9CB8-1270E25522E2}"/>
                  </a:ext>
                </a:extLst>
              </p:cNvPr>
              <p:cNvSpPr txBox="1"/>
              <p:nvPr/>
            </p:nvSpPr>
            <p:spPr>
              <a:xfrm>
                <a:off x="6615964" y="108486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&lt;3&gt;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502A26-53A8-1849-9CB8-1270E2552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964" y="1084868"/>
                <a:ext cx="803169" cy="513282"/>
              </a:xfrm>
              <a:prstGeom prst="rect">
                <a:avLst/>
              </a:prstGeom>
              <a:blipFill>
                <a:blip r:embed="rId9"/>
                <a:stretch>
                  <a:fillRect l="-3077" r="-30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BE1592-39B9-184A-807C-5B5BE9E4C130}"/>
                  </a:ext>
                </a:extLst>
              </p:cNvPr>
              <p:cNvSpPr txBox="1"/>
              <p:nvPr/>
            </p:nvSpPr>
            <p:spPr>
              <a:xfrm>
                <a:off x="9613699" y="1092998"/>
                <a:ext cx="936218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&lt;Tx&gt;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BE1592-39B9-184A-807C-5B5BE9E4C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699" y="1092998"/>
                <a:ext cx="936218" cy="513282"/>
              </a:xfrm>
              <a:prstGeom prst="rect">
                <a:avLst/>
              </a:prstGeom>
              <a:blipFill>
                <a:blip r:embed="rId10"/>
                <a:stretch>
                  <a:fillRect l="-2632" t="-2381" r="-13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1429CC0-0730-C240-A0A4-E26E2229E436}"/>
              </a:ext>
            </a:extLst>
          </p:cNvPr>
          <p:cNvCxnSpPr>
            <a:stCxn id="9" idx="0"/>
            <a:endCxn id="63" idx="2"/>
          </p:cNvCxnSpPr>
          <p:nvPr/>
        </p:nvCxnSpPr>
        <p:spPr>
          <a:xfrm flipH="1" flipV="1">
            <a:off x="3598906" y="1600200"/>
            <a:ext cx="3079" cy="32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3915A6-45B5-1646-8D09-AAEF074003B0}"/>
              </a:ext>
            </a:extLst>
          </p:cNvPr>
          <p:cNvCxnSpPr>
            <a:stCxn id="10" idx="0"/>
            <a:endCxn id="64" idx="2"/>
          </p:cNvCxnSpPr>
          <p:nvPr/>
        </p:nvCxnSpPr>
        <p:spPr>
          <a:xfrm flipV="1">
            <a:off x="5278385" y="1598150"/>
            <a:ext cx="6998" cy="3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6485027-F27C-7C49-89F4-5B8DAF5EB025}"/>
              </a:ext>
            </a:extLst>
          </p:cNvPr>
          <p:cNvCxnSpPr>
            <a:stCxn id="12" idx="0"/>
            <a:endCxn id="65" idx="2"/>
          </p:cNvCxnSpPr>
          <p:nvPr/>
        </p:nvCxnSpPr>
        <p:spPr>
          <a:xfrm flipH="1" flipV="1">
            <a:off x="7017549" y="1598150"/>
            <a:ext cx="2035" cy="3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D077191-97D9-BA42-9C33-45CED0CEF169}"/>
              </a:ext>
            </a:extLst>
          </p:cNvPr>
          <p:cNvCxnSpPr>
            <a:stCxn id="23" idx="0"/>
            <a:endCxn id="66" idx="2"/>
          </p:cNvCxnSpPr>
          <p:nvPr/>
        </p:nvCxnSpPr>
        <p:spPr>
          <a:xfrm flipV="1">
            <a:off x="10081808" y="1606280"/>
            <a:ext cx="0" cy="32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1D84DD3-C4EE-DF47-AB39-D70AC1EC6FF2}"/>
              </a:ext>
            </a:extLst>
          </p:cNvPr>
          <p:cNvSpPr/>
          <p:nvPr/>
        </p:nvSpPr>
        <p:spPr>
          <a:xfrm>
            <a:off x="11551659" y="1110493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L</a:t>
            </a:r>
            <a:endParaRPr lang="en-US" sz="2400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873C5B4C-208F-B944-BE8A-997CE2D94B96}"/>
              </a:ext>
            </a:extLst>
          </p:cNvPr>
          <p:cNvSpPr/>
          <p:nvPr/>
        </p:nvSpPr>
        <p:spPr>
          <a:xfrm>
            <a:off x="10771618" y="1092998"/>
            <a:ext cx="762000" cy="23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0243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47D5-609F-AE4C-9174-C08ED8A3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/>
              <a:t>Backward propagation cho RNN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92A10-EAF4-1B4A-8618-C02E98EFFAB1}"/>
              </a:ext>
            </a:extLst>
          </p:cNvPr>
          <p:cNvSpPr txBox="1"/>
          <p:nvPr/>
        </p:nvSpPr>
        <p:spPr>
          <a:xfrm>
            <a:off x="1524000" y="2905780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&lt;0&gt;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B50FC-4030-CB47-B8FF-1749A5492E47}"/>
              </a:ext>
            </a:extLst>
          </p:cNvPr>
          <p:cNvSpPr txBox="1"/>
          <p:nvPr/>
        </p:nvSpPr>
        <p:spPr>
          <a:xfrm>
            <a:off x="3200400" y="29057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&lt;1&gt;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D897E-39C2-4848-9189-5F3EC18DFAD5}"/>
              </a:ext>
            </a:extLst>
          </p:cNvPr>
          <p:cNvSpPr txBox="1"/>
          <p:nvPr/>
        </p:nvSpPr>
        <p:spPr>
          <a:xfrm>
            <a:off x="4876800" y="29184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&lt;2&gt;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5C372-6F7B-5B4E-9800-787C2E1F12B5}"/>
              </a:ext>
            </a:extLst>
          </p:cNvPr>
          <p:cNvSpPr txBox="1"/>
          <p:nvPr/>
        </p:nvSpPr>
        <p:spPr>
          <a:xfrm>
            <a:off x="9613699" y="2903730"/>
            <a:ext cx="9300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&lt;Tx&gt;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85399-B481-9740-A125-7614D724EE2B}"/>
              </a:ext>
            </a:extLst>
          </p:cNvPr>
          <p:cNvSpPr txBox="1"/>
          <p:nvPr/>
        </p:nvSpPr>
        <p:spPr>
          <a:xfrm>
            <a:off x="8229600" y="290578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....</a:t>
            </a:r>
            <a:endParaRPr lang="en-US" sz="2800" baseline="30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E326F3-C9FE-2549-873A-D822D04A39F2}"/>
                  </a:ext>
                </a:extLst>
              </p:cNvPr>
              <p:cNvSpPr txBox="1"/>
              <p:nvPr/>
            </p:nvSpPr>
            <p:spPr>
              <a:xfrm>
                <a:off x="3200400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&lt;1&gt;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E326F3-C9FE-2549-873A-D822D04A3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925118"/>
                <a:ext cx="803169" cy="513282"/>
              </a:xfrm>
              <a:prstGeom prst="rect">
                <a:avLst/>
              </a:prstGeom>
              <a:blipFill>
                <a:blip r:embed="rId2"/>
                <a:stretch>
                  <a:fillRect l="-4688" t="-4762" r="-312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EAE7B-D758-5943-AE05-ABB5311A4202}"/>
                  </a:ext>
                </a:extLst>
              </p:cNvPr>
              <p:cNvSpPr txBox="1"/>
              <p:nvPr/>
            </p:nvSpPr>
            <p:spPr>
              <a:xfrm>
                <a:off x="4876800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&lt;2&gt;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EAE7B-D758-5943-AE05-ABB5311A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925118"/>
                <a:ext cx="803169" cy="513282"/>
              </a:xfrm>
              <a:prstGeom prst="rect">
                <a:avLst/>
              </a:prstGeom>
              <a:blipFill>
                <a:blip r:embed="rId3"/>
                <a:stretch>
                  <a:fillRect l="-4688" t="-4762" r="-312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432689-D31A-054D-9CEF-F27F1C0901AE}"/>
              </a:ext>
            </a:extLst>
          </p:cNvPr>
          <p:cNvSpPr txBox="1"/>
          <p:nvPr/>
        </p:nvSpPr>
        <p:spPr>
          <a:xfrm>
            <a:off x="6617999" y="29184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&lt;3&gt;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25C08B-C5B5-5747-96AF-CD99C242F5A8}"/>
                  </a:ext>
                </a:extLst>
              </p:cNvPr>
              <p:cNvSpPr txBox="1"/>
              <p:nvPr/>
            </p:nvSpPr>
            <p:spPr>
              <a:xfrm>
                <a:off x="6617999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&lt;3&gt;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25C08B-C5B5-5747-96AF-CD99C242F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99" y="1925118"/>
                <a:ext cx="803169" cy="513282"/>
              </a:xfrm>
              <a:prstGeom prst="rect">
                <a:avLst/>
              </a:prstGeom>
              <a:blipFill>
                <a:blip r:embed="rId4"/>
                <a:stretch>
                  <a:fillRect l="-3077" t="-4762" r="-461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6FFFB4-51EA-8946-8160-9834AC0C996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21013" y="3167390"/>
            <a:ext cx="879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7491DF-DA0E-0F43-80F3-5F76674D1C0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997413" y="3167390"/>
            <a:ext cx="879387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497FFE-B1D2-4F42-B411-208C8FAFC87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673813" y="3180090"/>
            <a:ext cx="944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164D8-C74C-B944-A183-CF322F026C16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7415012" y="3167390"/>
            <a:ext cx="814588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A4CE13-A4A6-974B-92CB-642E0955D76F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8811811" y="3165340"/>
            <a:ext cx="801888" cy="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55639-5183-7B49-AD8E-5E7290D5A45F}"/>
                  </a:ext>
                </a:extLst>
              </p:cNvPr>
              <p:cNvSpPr txBox="1"/>
              <p:nvPr/>
            </p:nvSpPr>
            <p:spPr>
              <a:xfrm>
                <a:off x="9613699" y="1931198"/>
                <a:ext cx="936218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&lt;Tx&gt;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55639-5183-7B49-AD8E-5E7290D5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699" y="1931198"/>
                <a:ext cx="936218" cy="513282"/>
              </a:xfrm>
              <a:prstGeom prst="rect">
                <a:avLst/>
              </a:prstGeom>
              <a:blipFill>
                <a:blip r:embed="rId5"/>
                <a:stretch>
                  <a:fillRect l="-2632" t="-2381" r="-2632" b="-119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14BDE1-F17C-F64A-93D1-48DDA07A8A3B}"/>
              </a:ext>
            </a:extLst>
          </p:cNvPr>
          <p:cNvCxnSpPr>
            <a:stCxn id="5" idx="0"/>
            <a:endCxn id="9" idx="2"/>
          </p:cNvCxnSpPr>
          <p:nvPr/>
        </p:nvCxnSpPr>
        <p:spPr>
          <a:xfrm flipV="1">
            <a:off x="3598907" y="2438400"/>
            <a:ext cx="3078" cy="46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476C3B-1B0A-8842-A32A-7E0C782174BC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flipV="1">
            <a:off x="5275307" y="2438400"/>
            <a:ext cx="3078" cy="48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DD7990-BA7C-064A-BF95-DA1E5CCCE951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016506" y="2438400"/>
            <a:ext cx="3078" cy="48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C3CA50-0F77-A248-BFF4-A8F0968D5EE8}"/>
              </a:ext>
            </a:extLst>
          </p:cNvPr>
          <p:cNvCxnSpPr>
            <a:stCxn id="7" idx="0"/>
            <a:endCxn id="23" idx="2"/>
          </p:cNvCxnSpPr>
          <p:nvPr/>
        </p:nvCxnSpPr>
        <p:spPr>
          <a:xfrm flipV="1">
            <a:off x="10078731" y="2444480"/>
            <a:ext cx="3077" cy="45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CC26FAD-E3B2-3741-BACC-6B1216DD2D16}"/>
              </a:ext>
            </a:extLst>
          </p:cNvPr>
          <p:cNvSpPr txBox="1"/>
          <p:nvPr/>
        </p:nvSpPr>
        <p:spPr>
          <a:xfrm>
            <a:off x="3200400" y="39598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&lt;1&gt;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8E0B35-111D-7647-B727-81892A896DB1}"/>
              </a:ext>
            </a:extLst>
          </p:cNvPr>
          <p:cNvSpPr txBox="1"/>
          <p:nvPr/>
        </p:nvSpPr>
        <p:spPr>
          <a:xfrm>
            <a:off x="4876800" y="39725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&lt;2&gt;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8F3142-1EFA-1F4F-B102-2B19E59FD63F}"/>
              </a:ext>
            </a:extLst>
          </p:cNvPr>
          <p:cNvSpPr txBox="1"/>
          <p:nvPr/>
        </p:nvSpPr>
        <p:spPr>
          <a:xfrm>
            <a:off x="9613699" y="3957830"/>
            <a:ext cx="90922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&lt;Tx&gt;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A6963-1E56-584A-BAE9-C74078B8E704}"/>
              </a:ext>
            </a:extLst>
          </p:cNvPr>
          <p:cNvSpPr txBox="1"/>
          <p:nvPr/>
        </p:nvSpPr>
        <p:spPr>
          <a:xfrm>
            <a:off x="6617999" y="39725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&lt;3&gt;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0B7132-20E7-154D-8F4E-3E2A0D9876F4}"/>
              </a:ext>
            </a:extLst>
          </p:cNvPr>
          <p:cNvCxnSpPr>
            <a:stCxn id="41" idx="0"/>
            <a:endCxn id="5" idx="2"/>
          </p:cNvCxnSpPr>
          <p:nvPr/>
        </p:nvCxnSpPr>
        <p:spPr>
          <a:xfrm flipV="1">
            <a:off x="3588488" y="34290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AC7181-4C53-B548-A3DE-21075F0BBA7B}"/>
              </a:ext>
            </a:extLst>
          </p:cNvPr>
          <p:cNvCxnSpPr>
            <a:stCxn id="42" idx="0"/>
            <a:endCxn id="6" idx="2"/>
          </p:cNvCxnSpPr>
          <p:nvPr/>
        </p:nvCxnSpPr>
        <p:spPr>
          <a:xfrm flipV="1">
            <a:off x="5264888" y="34417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34908BA-EE49-8D47-87B3-A8D0F56F8949}"/>
              </a:ext>
            </a:extLst>
          </p:cNvPr>
          <p:cNvCxnSpPr>
            <a:stCxn id="44" idx="0"/>
            <a:endCxn id="11" idx="2"/>
          </p:cNvCxnSpPr>
          <p:nvPr/>
        </p:nvCxnSpPr>
        <p:spPr>
          <a:xfrm flipV="1">
            <a:off x="7006087" y="34417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3569C0-5B16-154D-AA47-F09BC7432E04}"/>
              </a:ext>
            </a:extLst>
          </p:cNvPr>
          <p:cNvCxnSpPr>
            <a:stCxn id="43" idx="0"/>
            <a:endCxn id="7" idx="2"/>
          </p:cNvCxnSpPr>
          <p:nvPr/>
        </p:nvCxnSpPr>
        <p:spPr>
          <a:xfrm flipV="1">
            <a:off x="10068311" y="3426950"/>
            <a:ext cx="10420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2569FFD-953C-8446-A423-67AA3588A30F}"/>
              </a:ext>
            </a:extLst>
          </p:cNvPr>
          <p:cNvSpPr txBox="1"/>
          <p:nvPr/>
        </p:nvSpPr>
        <p:spPr>
          <a:xfrm>
            <a:off x="1139238" y="4034135"/>
            <a:ext cx="1032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 baseline="-25000">
                <a:solidFill>
                  <a:srgbClr val="008000"/>
                </a:solidFill>
              </a:rPr>
              <a:t>a</a:t>
            </a:r>
            <a:r>
              <a:rPr lang="en-US" sz="2400">
                <a:solidFill>
                  <a:srgbClr val="008000"/>
                </a:solidFill>
              </a:rPr>
              <a:t>, b</a:t>
            </a:r>
            <a:r>
              <a:rPr lang="en-US" sz="2400" baseline="-25000">
                <a:solidFill>
                  <a:srgbClr val="008000"/>
                </a:solidFill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EFCFC-DFF3-8D42-BA3D-26FE60E0337F}"/>
              </a:ext>
            </a:extLst>
          </p:cNvPr>
          <p:cNvSpPr txBox="1"/>
          <p:nvPr/>
        </p:nvSpPr>
        <p:spPr>
          <a:xfrm>
            <a:off x="1043298" y="1847200"/>
            <a:ext cx="100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 baseline="-25000">
                <a:solidFill>
                  <a:srgbClr val="008000"/>
                </a:solidFill>
              </a:rPr>
              <a:t>y</a:t>
            </a:r>
            <a:r>
              <a:rPr lang="en-US" sz="2400">
                <a:solidFill>
                  <a:srgbClr val="008000"/>
                </a:solidFill>
              </a:rPr>
              <a:t>, b</a:t>
            </a:r>
            <a:r>
              <a:rPr lang="en-US" sz="2400" baseline="-25000">
                <a:solidFill>
                  <a:srgbClr val="008000"/>
                </a:solidFill>
              </a:rPr>
              <a:t>y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D171573-7FCD-8347-AD83-C4A3ED09D442}"/>
              </a:ext>
            </a:extLst>
          </p:cNvPr>
          <p:cNvSpPr/>
          <p:nvPr/>
        </p:nvSpPr>
        <p:spPr>
          <a:xfrm>
            <a:off x="2308513" y="2078032"/>
            <a:ext cx="650787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DDBE27DD-2BC2-414E-A22A-6C1084729C49}"/>
              </a:ext>
            </a:extLst>
          </p:cNvPr>
          <p:cNvSpPr/>
          <p:nvPr/>
        </p:nvSpPr>
        <p:spPr>
          <a:xfrm>
            <a:off x="2321013" y="4149550"/>
            <a:ext cx="650787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C79BB4-4B6F-3B49-9467-7D4E284606C2}"/>
              </a:ext>
            </a:extLst>
          </p:cNvPr>
          <p:cNvSpPr txBox="1"/>
          <p:nvPr/>
        </p:nvSpPr>
        <p:spPr>
          <a:xfrm>
            <a:off x="914400" y="5023640"/>
            <a:ext cx="7061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Forward</a:t>
            </a:r>
            <a:r>
              <a:rPr lang="en-US" sz="2800">
                <a:solidFill>
                  <a:srgbClr val="0066FF"/>
                </a:solidFill>
              </a:rPr>
              <a:t>:  đi từ trái sang phải (t tăng dần).</a:t>
            </a:r>
          </a:p>
          <a:p>
            <a:r>
              <a:rPr lang="en-US" sz="2800">
                <a:solidFill>
                  <a:srgbClr val="FF0000"/>
                </a:solidFill>
              </a:rPr>
              <a:t>Backward</a:t>
            </a:r>
            <a:r>
              <a:rPr lang="en-US" sz="2800">
                <a:solidFill>
                  <a:srgbClr val="0066FF"/>
                </a:solidFill>
              </a:rPr>
              <a:t>: đi từ phải sang trái (t giảm dần).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91BFE8-BFDF-C548-8953-165B1D634E40}"/>
                  </a:ext>
                </a:extLst>
              </p:cNvPr>
              <p:cNvSpPr txBox="1"/>
              <p:nvPr/>
            </p:nvSpPr>
            <p:spPr>
              <a:xfrm>
                <a:off x="3197321" y="10869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&lt;1&gt;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91BFE8-BFDF-C548-8953-165B1D634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21" y="1086918"/>
                <a:ext cx="803169" cy="513282"/>
              </a:xfrm>
              <a:prstGeom prst="rect">
                <a:avLst/>
              </a:prstGeom>
              <a:blipFill>
                <a:blip r:embed="rId6"/>
                <a:stretch>
                  <a:fillRect l="-4688" t="-2381" r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655F7-6F2E-974E-A7FE-874F699BE7F5}"/>
                  </a:ext>
                </a:extLst>
              </p:cNvPr>
              <p:cNvSpPr txBox="1"/>
              <p:nvPr/>
            </p:nvSpPr>
            <p:spPr>
              <a:xfrm>
                <a:off x="4883798" y="108486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&lt;2&gt;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655F7-6F2E-974E-A7FE-874F699BE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798" y="1084868"/>
                <a:ext cx="803169" cy="513282"/>
              </a:xfrm>
              <a:prstGeom prst="rect">
                <a:avLst/>
              </a:prstGeom>
              <a:blipFill>
                <a:blip r:embed="rId7"/>
                <a:stretch>
                  <a:fillRect l="-3077" r="-1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502A26-53A8-1849-9CB8-1270E25522E2}"/>
                  </a:ext>
                </a:extLst>
              </p:cNvPr>
              <p:cNvSpPr txBox="1"/>
              <p:nvPr/>
            </p:nvSpPr>
            <p:spPr>
              <a:xfrm>
                <a:off x="6615964" y="108486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&lt;3&gt;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502A26-53A8-1849-9CB8-1270E2552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964" y="1084868"/>
                <a:ext cx="803169" cy="513282"/>
              </a:xfrm>
              <a:prstGeom prst="rect">
                <a:avLst/>
              </a:prstGeom>
              <a:blipFill>
                <a:blip r:embed="rId8"/>
                <a:stretch>
                  <a:fillRect l="-3077" r="-30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BE1592-39B9-184A-807C-5B5BE9E4C130}"/>
                  </a:ext>
                </a:extLst>
              </p:cNvPr>
              <p:cNvSpPr txBox="1"/>
              <p:nvPr/>
            </p:nvSpPr>
            <p:spPr>
              <a:xfrm>
                <a:off x="9613699" y="1092998"/>
                <a:ext cx="936218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&lt;Tx&gt;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BE1592-39B9-184A-807C-5B5BE9E4C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699" y="1092998"/>
                <a:ext cx="936218" cy="513282"/>
              </a:xfrm>
              <a:prstGeom prst="rect">
                <a:avLst/>
              </a:prstGeom>
              <a:blipFill>
                <a:blip r:embed="rId9"/>
                <a:stretch>
                  <a:fillRect l="-2632" t="-2381" r="-13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1429CC0-0730-C240-A0A4-E26E2229E436}"/>
              </a:ext>
            </a:extLst>
          </p:cNvPr>
          <p:cNvCxnSpPr>
            <a:stCxn id="9" idx="0"/>
            <a:endCxn id="63" idx="2"/>
          </p:cNvCxnSpPr>
          <p:nvPr/>
        </p:nvCxnSpPr>
        <p:spPr>
          <a:xfrm flipH="1" flipV="1">
            <a:off x="3598906" y="1600200"/>
            <a:ext cx="3079" cy="32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3915A6-45B5-1646-8D09-AAEF074003B0}"/>
              </a:ext>
            </a:extLst>
          </p:cNvPr>
          <p:cNvCxnSpPr>
            <a:stCxn id="10" idx="0"/>
            <a:endCxn id="64" idx="2"/>
          </p:cNvCxnSpPr>
          <p:nvPr/>
        </p:nvCxnSpPr>
        <p:spPr>
          <a:xfrm flipV="1">
            <a:off x="5278385" y="1598150"/>
            <a:ext cx="6998" cy="3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6485027-F27C-7C49-89F4-5B8DAF5EB025}"/>
              </a:ext>
            </a:extLst>
          </p:cNvPr>
          <p:cNvCxnSpPr>
            <a:stCxn id="12" idx="0"/>
            <a:endCxn id="65" idx="2"/>
          </p:cNvCxnSpPr>
          <p:nvPr/>
        </p:nvCxnSpPr>
        <p:spPr>
          <a:xfrm flipH="1" flipV="1">
            <a:off x="7017549" y="1598150"/>
            <a:ext cx="2035" cy="3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D077191-97D9-BA42-9C33-45CED0CEF169}"/>
              </a:ext>
            </a:extLst>
          </p:cNvPr>
          <p:cNvCxnSpPr>
            <a:stCxn id="23" idx="0"/>
            <a:endCxn id="66" idx="2"/>
          </p:cNvCxnSpPr>
          <p:nvPr/>
        </p:nvCxnSpPr>
        <p:spPr>
          <a:xfrm flipV="1">
            <a:off x="10081808" y="1606280"/>
            <a:ext cx="0" cy="32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1D84DD3-C4EE-DF47-AB39-D70AC1EC6FF2}"/>
              </a:ext>
            </a:extLst>
          </p:cNvPr>
          <p:cNvSpPr/>
          <p:nvPr/>
        </p:nvSpPr>
        <p:spPr>
          <a:xfrm>
            <a:off x="11551659" y="1110493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L</a:t>
            </a:r>
            <a:endParaRPr lang="en-US" sz="2400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873C5B4C-208F-B944-BE8A-997CE2D94B96}"/>
              </a:ext>
            </a:extLst>
          </p:cNvPr>
          <p:cNvSpPr/>
          <p:nvPr/>
        </p:nvSpPr>
        <p:spPr>
          <a:xfrm>
            <a:off x="10771618" y="1092998"/>
            <a:ext cx="762000" cy="23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D7D8B9-C8E7-4744-B4D1-B34D5F68776B}"/>
              </a:ext>
            </a:extLst>
          </p:cNvPr>
          <p:cNvCxnSpPr/>
          <p:nvPr/>
        </p:nvCxnSpPr>
        <p:spPr>
          <a:xfrm>
            <a:off x="10363200" y="1598150"/>
            <a:ext cx="0" cy="326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70D02C-D32F-9445-BC27-A4D47546BA13}"/>
              </a:ext>
            </a:extLst>
          </p:cNvPr>
          <p:cNvCxnSpPr/>
          <p:nvPr/>
        </p:nvCxnSpPr>
        <p:spPr>
          <a:xfrm>
            <a:off x="7239000" y="1606280"/>
            <a:ext cx="0" cy="318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777019-CACD-1B42-A0A1-BFFB66EAD65E}"/>
              </a:ext>
            </a:extLst>
          </p:cNvPr>
          <p:cNvCxnSpPr/>
          <p:nvPr/>
        </p:nvCxnSpPr>
        <p:spPr>
          <a:xfrm>
            <a:off x="5562600" y="1606280"/>
            <a:ext cx="0" cy="318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6DE08A-4CC7-FB4A-B279-D3A6E001ADA2}"/>
              </a:ext>
            </a:extLst>
          </p:cNvPr>
          <p:cNvCxnSpPr/>
          <p:nvPr/>
        </p:nvCxnSpPr>
        <p:spPr>
          <a:xfrm>
            <a:off x="3886200" y="1606280"/>
            <a:ext cx="0" cy="318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52E41D-CF9C-234F-96AE-A0937E0A494A}"/>
              </a:ext>
            </a:extLst>
          </p:cNvPr>
          <p:cNvCxnSpPr/>
          <p:nvPr/>
        </p:nvCxnSpPr>
        <p:spPr>
          <a:xfrm>
            <a:off x="10363200" y="2438400"/>
            <a:ext cx="0" cy="48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93B358-5805-8F4E-98AE-2BDC767B9A5F}"/>
              </a:ext>
            </a:extLst>
          </p:cNvPr>
          <p:cNvCxnSpPr/>
          <p:nvPr/>
        </p:nvCxnSpPr>
        <p:spPr>
          <a:xfrm flipH="1">
            <a:off x="8811811" y="3354849"/>
            <a:ext cx="801888" cy="14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D40F0A-D579-6948-937D-46E784E16BC4}"/>
              </a:ext>
            </a:extLst>
          </p:cNvPr>
          <p:cNvCxnSpPr/>
          <p:nvPr/>
        </p:nvCxnSpPr>
        <p:spPr>
          <a:xfrm flipH="1">
            <a:off x="7444604" y="3352800"/>
            <a:ext cx="7554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ED5750-B7BB-2D49-BF52-863A3DEFA585}"/>
              </a:ext>
            </a:extLst>
          </p:cNvPr>
          <p:cNvCxnSpPr/>
          <p:nvPr/>
        </p:nvCxnSpPr>
        <p:spPr>
          <a:xfrm flipH="1">
            <a:off x="5686967" y="3325350"/>
            <a:ext cx="928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8C25A5-9892-BF41-B92F-D0D9261F9FA1}"/>
              </a:ext>
            </a:extLst>
          </p:cNvPr>
          <p:cNvCxnSpPr/>
          <p:nvPr/>
        </p:nvCxnSpPr>
        <p:spPr>
          <a:xfrm flipH="1">
            <a:off x="3997413" y="3310600"/>
            <a:ext cx="879387" cy="14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4BBB3D-0141-0448-882D-C6B36109D7CD}"/>
              </a:ext>
            </a:extLst>
          </p:cNvPr>
          <p:cNvCxnSpPr/>
          <p:nvPr/>
        </p:nvCxnSpPr>
        <p:spPr>
          <a:xfrm>
            <a:off x="3810000" y="3453140"/>
            <a:ext cx="0" cy="516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05E0F1-D1C4-BD4F-8AA6-C7F670E8595C}"/>
              </a:ext>
            </a:extLst>
          </p:cNvPr>
          <p:cNvCxnSpPr/>
          <p:nvPr/>
        </p:nvCxnSpPr>
        <p:spPr>
          <a:xfrm>
            <a:off x="5486400" y="3453140"/>
            <a:ext cx="0" cy="516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AC91109-7850-284C-98E2-1D1C3590C18D}"/>
              </a:ext>
            </a:extLst>
          </p:cNvPr>
          <p:cNvCxnSpPr/>
          <p:nvPr/>
        </p:nvCxnSpPr>
        <p:spPr>
          <a:xfrm>
            <a:off x="7239000" y="3441700"/>
            <a:ext cx="0" cy="516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C0BD8D3-9AEB-F544-9A5E-67DEEF8808D5}"/>
              </a:ext>
            </a:extLst>
          </p:cNvPr>
          <p:cNvCxnSpPr/>
          <p:nvPr/>
        </p:nvCxnSpPr>
        <p:spPr>
          <a:xfrm>
            <a:off x="10363200" y="3441700"/>
            <a:ext cx="0" cy="516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07A8BFD-5A5B-F849-8478-E6AFE2EA056E}"/>
              </a:ext>
            </a:extLst>
          </p:cNvPr>
          <p:cNvCxnSpPr>
            <a:cxnSpLocks/>
          </p:cNvCxnSpPr>
          <p:nvPr/>
        </p:nvCxnSpPr>
        <p:spPr>
          <a:xfrm>
            <a:off x="8161364" y="5257800"/>
            <a:ext cx="1917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E8A1060-9758-EC4E-A8FE-36654FC8A43E}"/>
              </a:ext>
            </a:extLst>
          </p:cNvPr>
          <p:cNvCxnSpPr/>
          <p:nvPr/>
        </p:nvCxnSpPr>
        <p:spPr>
          <a:xfrm flipH="1">
            <a:off x="8200008" y="5791200"/>
            <a:ext cx="18787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9735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47D5-609F-AE4C-9174-C08ED8A3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3"/>
            <a:ext cx="10972800" cy="1143000"/>
          </a:xfrm>
        </p:spPr>
        <p:txBody>
          <a:bodyPr/>
          <a:lstStyle/>
          <a:p>
            <a:r>
              <a:rPr lang="en-US"/>
              <a:t>Backward propagation through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92A10-EAF4-1B4A-8618-C02E98EFFAB1}"/>
              </a:ext>
            </a:extLst>
          </p:cNvPr>
          <p:cNvSpPr txBox="1"/>
          <p:nvPr/>
        </p:nvSpPr>
        <p:spPr>
          <a:xfrm>
            <a:off x="1524000" y="2905780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&lt;0&gt;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B50FC-4030-CB47-B8FF-1749A5492E47}"/>
              </a:ext>
            </a:extLst>
          </p:cNvPr>
          <p:cNvSpPr txBox="1"/>
          <p:nvPr/>
        </p:nvSpPr>
        <p:spPr>
          <a:xfrm>
            <a:off x="3200400" y="29057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&lt;1&gt;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D897E-39C2-4848-9189-5F3EC18DFAD5}"/>
              </a:ext>
            </a:extLst>
          </p:cNvPr>
          <p:cNvSpPr txBox="1"/>
          <p:nvPr/>
        </p:nvSpPr>
        <p:spPr>
          <a:xfrm>
            <a:off x="4876800" y="29184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&lt;2&gt;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E326F3-C9FE-2549-873A-D822D04A39F2}"/>
                  </a:ext>
                </a:extLst>
              </p:cNvPr>
              <p:cNvSpPr txBox="1"/>
              <p:nvPr/>
            </p:nvSpPr>
            <p:spPr>
              <a:xfrm>
                <a:off x="3200400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&lt;1&gt;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E326F3-C9FE-2549-873A-D822D04A3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925118"/>
                <a:ext cx="803169" cy="513282"/>
              </a:xfrm>
              <a:prstGeom prst="rect">
                <a:avLst/>
              </a:prstGeom>
              <a:blipFill>
                <a:blip r:embed="rId2"/>
                <a:stretch>
                  <a:fillRect l="-4688" t="-4762" r="-312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EAE7B-D758-5943-AE05-ABB5311A4202}"/>
                  </a:ext>
                </a:extLst>
              </p:cNvPr>
              <p:cNvSpPr txBox="1"/>
              <p:nvPr/>
            </p:nvSpPr>
            <p:spPr>
              <a:xfrm>
                <a:off x="4876800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&lt;2&gt;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EAE7B-D758-5943-AE05-ABB5311A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925118"/>
                <a:ext cx="803169" cy="513282"/>
              </a:xfrm>
              <a:prstGeom prst="rect">
                <a:avLst/>
              </a:prstGeom>
              <a:blipFill>
                <a:blip r:embed="rId3"/>
                <a:stretch>
                  <a:fillRect l="-4688" t="-4762" r="-312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432689-D31A-054D-9CEF-F27F1C0901AE}"/>
              </a:ext>
            </a:extLst>
          </p:cNvPr>
          <p:cNvSpPr txBox="1"/>
          <p:nvPr/>
        </p:nvSpPr>
        <p:spPr>
          <a:xfrm>
            <a:off x="6617999" y="29184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&lt;3&gt;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25C08B-C5B5-5747-96AF-CD99C242F5A8}"/>
                  </a:ext>
                </a:extLst>
              </p:cNvPr>
              <p:cNvSpPr txBox="1"/>
              <p:nvPr/>
            </p:nvSpPr>
            <p:spPr>
              <a:xfrm>
                <a:off x="6617999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&lt;3&gt;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25C08B-C5B5-5747-96AF-CD99C242F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99" y="1925118"/>
                <a:ext cx="803169" cy="513282"/>
              </a:xfrm>
              <a:prstGeom prst="rect">
                <a:avLst/>
              </a:prstGeom>
              <a:blipFill>
                <a:blip r:embed="rId4"/>
                <a:stretch>
                  <a:fillRect l="-3077" t="-4762" r="-461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6FFFB4-51EA-8946-8160-9834AC0C996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21013" y="3167390"/>
            <a:ext cx="879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7491DF-DA0E-0F43-80F3-5F76674D1C0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997413" y="3167390"/>
            <a:ext cx="879387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497FFE-B1D2-4F42-B411-208C8FAFC87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673813" y="3180090"/>
            <a:ext cx="944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14BDE1-F17C-F64A-93D1-48DDA07A8A3B}"/>
              </a:ext>
            </a:extLst>
          </p:cNvPr>
          <p:cNvCxnSpPr>
            <a:stCxn id="5" idx="0"/>
            <a:endCxn id="9" idx="2"/>
          </p:cNvCxnSpPr>
          <p:nvPr/>
        </p:nvCxnSpPr>
        <p:spPr>
          <a:xfrm flipV="1">
            <a:off x="3598907" y="2438400"/>
            <a:ext cx="3078" cy="46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476C3B-1B0A-8842-A32A-7E0C782174BC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flipV="1">
            <a:off x="5275307" y="2438400"/>
            <a:ext cx="3078" cy="48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DD7990-BA7C-064A-BF95-DA1E5CCCE951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016506" y="2438400"/>
            <a:ext cx="3078" cy="48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CC26FAD-E3B2-3741-BACC-6B1216DD2D16}"/>
              </a:ext>
            </a:extLst>
          </p:cNvPr>
          <p:cNvSpPr txBox="1"/>
          <p:nvPr/>
        </p:nvSpPr>
        <p:spPr>
          <a:xfrm>
            <a:off x="3200400" y="39598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&lt;1&gt;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8E0B35-111D-7647-B727-81892A896DB1}"/>
              </a:ext>
            </a:extLst>
          </p:cNvPr>
          <p:cNvSpPr txBox="1"/>
          <p:nvPr/>
        </p:nvSpPr>
        <p:spPr>
          <a:xfrm>
            <a:off x="4876800" y="39725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&lt;2&gt;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A6963-1E56-584A-BAE9-C74078B8E704}"/>
              </a:ext>
            </a:extLst>
          </p:cNvPr>
          <p:cNvSpPr txBox="1"/>
          <p:nvPr/>
        </p:nvSpPr>
        <p:spPr>
          <a:xfrm>
            <a:off x="6617999" y="39725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&lt;3&gt;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0B7132-20E7-154D-8F4E-3E2A0D9876F4}"/>
              </a:ext>
            </a:extLst>
          </p:cNvPr>
          <p:cNvCxnSpPr>
            <a:stCxn id="41" idx="0"/>
            <a:endCxn id="5" idx="2"/>
          </p:cNvCxnSpPr>
          <p:nvPr/>
        </p:nvCxnSpPr>
        <p:spPr>
          <a:xfrm flipV="1">
            <a:off x="3588488" y="34290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AC7181-4C53-B548-A3DE-21075F0BBA7B}"/>
              </a:ext>
            </a:extLst>
          </p:cNvPr>
          <p:cNvCxnSpPr>
            <a:stCxn id="42" idx="0"/>
            <a:endCxn id="6" idx="2"/>
          </p:cNvCxnSpPr>
          <p:nvPr/>
        </p:nvCxnSpPr>
        <p:spPr>
          <a:xfrm flipV="1">
            <a:off x="5264888" y="34417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34908BA-EE49-8D47-87B3-A8D0F56F8949}"/>
              </a:ext>
            </a:extLst>
          </p:cNvPr>
          <p:cNvCxnSpPr>
            <a:stCxn id="44" idx="0"/>
            <a:endCxn id="11" idx="2"/>
          </p:cNvCxnSpPr>
          <p:nvPr/>
        </p:nvCxnSpPr>
        <p:spPr>
          <a:xfrm flipV="1">
            <a:off x="7006087" y="34417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2569FFD-953C-8446-A423-67AA3588A30F}"/>
              </a:ext>
            </a:extLst>
          </p:cNvPr>
          <p:cNvSpPr txBox="1"/>
          <p:nvPr/>
        </p:nvSpPr>
        <p:spPr>
          <a:xfrm>
            <a:off x="1139238" y="4034135"/>
            <a:ext cx="1032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 baseline="-25000">
                <a:solidFill>
                  <a:srgbClr val="008000"/>
                </a:solidFill>
              </a:rPr>
              <a:t>a</a:t>
            </a:r>
            <a:r>
              <a:rPr lang="en-US" sz="2400">
                <a:solidFill>
                  <a:srgbClr val="008000"/>
                </a:solidFill>
              </a:rPr>
              <a:t>, b</a:t>
            </a:r>
            <a:r>
              <a:rPr lang="en-US" sz="2400" baseline="-25000">
                <a:solidFill>
                  <a:srgbClr val="008000"/>
                </a:solidFill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EFCFC-DFF3-8D42-BA3D-26FE60E0337F}"/>
              </a:ext>
            </a:extLst>
          </p:cNvPr>
          <p:cNvSpPr txBox="1"/>
          <p:nvPr/>
        </p:nvSpPr>
        <p:spPr>
          <a:xfrm>
            <a:off x="1043298" y="1847200"/>
            <a:ext cx="100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 baseline="-25000">
                <a:solidFill>
                  <a:srgbClr val="008000"/>
                </a:solidFill>
              </a:rPr>
              <a:t>y</a:t>
            </a:r>
            <a:r>
              <a:rPr lang="en-US" sz="2400">
                <a:solidFill>
                  <a:srgbClr val="008000"/>
                </a:solidFill>
              </a:rPr>
              <a:t>, b</a:t>
            </a:r>
            <a:r>
              <a:rPr lang="en-US" sz="2400" baseline="-25000">
                <a:solidFill>
                  <a:srgbClr val="008000"/>
                </a:solidFill>
              </a:rPr>
              <a:t>y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D171573-7FCD-8347-AD83-C4A3ED09D442}"/>
              </a:ext>
            </a:extLst>
          </p:cNvPr>
          <p:cNvSpPr/>
          <p:nvPr/>
        </p:nvSpPr>
        <p:spPr>
          <a:xfrm>
            <a:off x="2308513" y="2078032"/>
            <a:ext cx="650787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DDBE27DD-2BC2-414E-A22A-6C1084729C49}"/>
              </a:ext>
            </a:extLst>
          </p:cNvPr>
          <p:cNvSpPr/>
          <p:nvPr/>
        </p:nvSpPr>
        <p:spPr>
          <a:xfrm>
            <a:off x="2321013" y="4149550"/>
            <a:ext cx="650787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91BFE8-BFDF-C548-8953-165B1D634E40}"/>
                  </a:ext>
                </a:extLst>
              </p:cNvPr>
              <p:cNvSpPr txBox="1"/>
              <p:nvPr/>
            </p:nvSpPr>
            <p:spPr>
              <a:xfrm>
                <a:off x="3197321" y="10869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&lt;1&gt;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91BFE8-BFDF-C548-8953-165B1D634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21" y="1086918"/>
                <a:ext cx="803169" cy="513282"/>
              </a:xfrm>
              <a:prstGeom prst="rect">
                <a:avLst/>
              </a:prstGeom>
              <a:blipFill>
                <a:blip r:embed="rId5"/>
                <a:stretch>
                  <a:fillRect l="-4688" t="-2381" r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655F7-6F2E-974E-A7FE-874F699BE7F5}"/>
                  </a:ext>
                </a:extLst>
              </p:cNvPr>
              <p:cNvSpPr txBox="1"/>
              <p:nvPr/>
            </p:nvSpPr>
            <p:spPr>
              <a:xfrm>
                <a:off x="4883798" y="108486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&lt;2&gt;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655F7-6F2E-974E-A7FE-874F699BE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798" y="1084868"/>
                <a:ext cx="803169" cy="513282"/>
              </a:xfrm>
              <a:prstGeom prst="rect">
                <a:avLst/>
              </a:prstGeom>
              <a:blipFill>
                <a:blip r:embed="rId6"/>
                <a:stretch>
                  <a:fillRect l="-3077" r="-1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502A26-53A8-1849-9CB8-1270E25522E2}"/>
                  </a:ext>
                </a:extLst>
              </p:cNvPr>
              <p:cNvSpPr txBox="1"/>
              <p:nvPr/>
            </p:nvSpPr>
            <p:spPr>
              <a:xfrm>
                <a:off x="6615964" y="108486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&lt;3&gt;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502A26-53A8-1849-9CB8-1270E2552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964" y="1084868"/>
                <a:ext cx="803169" cy="513282"/>
              </a:xfrm>
              <a:prstGeom prst="rect">
                <a:avLst/>
              </a:prstGeom>
              <a:blipFill>
                <a:blip r:embed="rId7"/>
                <a:stretch>
                  <a:fillRect l="-3077" r="-30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1429CC0-0730-C240-A0A4-E26E2229E436}"/>
              </a:ext>
            </a:extLst>
          </p:cNvPr>
          <p:cNvCxnSpPr>
            <a:stCxn id="9" idx="0"/>
            <a:endCxn id="63" idx="2"/>
          </p:cNvCxnSpPr>
          <p:nvPr/>
        </p:nvCxnSpPr>
        <p:spPr>
          <a:xfrm flipH="1" flipV="1">
            <a:off x="3598906" y="1600200"/>
            <a:ext cx="3079" cy="32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3915A6-45B5-1646-8D09-AAEF074003B0}"/>
              </a:ext>
            </a:extLst>
          </p:cNvPr>
          <p:cNvCxnSpPr>
            <a:stCxn id="10" idx="0"/>
            <a:endCxn id="64" idx="2"/>
          </p:cNvCxnSpPr>
          <p:nvPr/>
        </p:nvCxnSpPr>
        <p:spPr>
          <a:xfrm flipV="1">
            <a:off x="5278385" y="1598150"/>
            <a:ext cx="6998" cy="3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6485027-F27C-7C49-89F4-5B8DAF5EB025}"/>
              </a:ext>
            </a:extLst>
          </p:cNvPr>
          <p:cNvCxnSpPr>
            <a:stCxn id="12" idx="0"/>
            <a:endCxn id="65" idx="2"/>
          </p:cNvCxnSpPr>
          <p:nvPr/>
        </p:nvCxnSpPr>
        <p:spPr>
          <a:xfrm flipH="1" flipV="1">
            <a:off x="7017549" y="1598150"/>
            <a:ext cx="2035" cy="3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1D84DD3-C4EE-DF47-AB39-D70AC1EC6FF2}"/>
              </a:ext>
            </a:extLst>
          </p:cNvPr>
          <p:cNvSpPr/>
          <p:nvPr/>
        </p:nvSpPr>
        <p:spPr>
          <a:xfrm>
            <a:off x="8890163" y="1110492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L</a:t>
            </a:r>
            <a:endParaRPr lang="en-US" sz="2400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873C5B4C-208F-B944-BE8A-997CE2D94B96}"/>
              </a:ext>
            </a:extLst>
          </p:cNvPr>
          <p:cNvSpPr/>
          <p:nvPr/>
        </p:nvSpPr>
        <p:spPr>
          <a:xfrm>
            <a:off x="7923885" y="1221355"/>
            <a:ext cx="762000" cy="23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70D02C-D32F-9445-BC27-A4D47546BA13}"/>
              </a:ext>
            </a:extLst>
          </p:cNvPr>
          <p:cNvCxnSpPr/>
          <p:nvPr/>
        </p:nvCxnSpPr>
        <p:spPr>
          <a:xfrm>
            <a:off x="7239000" y="1606280"/>
            <a:ext cx="0" cy="318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777019-CACD-1B42-A0A1-BFFB66EAD65E}"/>
              </a:ext>
            </a:extLst>
          </p:cNvPr>
          <p:cNvCxnSpPr/>
          <p:nvPr/>
        </p:nvCxnSpPr>
        <p:spPr>
          <a:xfrm>
            <a:off x="5562600" y="1606280"/>
            <a:ext cx="0" cy="318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6DE08A-4CC7-FB4A-B279-D3A6E001ADA2}"/>
              </a:ext>
            </a:extLst>
          </p:cNvPr>
          <p:cNvCxnSpPr/>
          <p:nvPr/>
        </p:nvCxnSpPr>
        <p:spPr>
          <a:xfrm>
            <a:off x="3886200" y="1606280"/>
            <a:ext cx="0" cy="318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ED5750-B7BB-2D49-BF52-863A3DEFA585}"/>
              </a:ext>
            </a:extLst>
          </p:cNvPr>
          <p:cNvCxnSpPr/>
          <p:nvPr/>
        </p:nvCxnSpPr>
        <p:spPr>
          <a:xfrm flipH="1">
            <a:off x="5686967" y="3325350"/>
            <a:ext cx="928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8C25A5-9892-BF41-B92F-D0D9261F9FA1}"/>
              </a:ext>
            </a:extLst>
          </p:cNvPr>
          <p:cNvCxnSpPr>
            <a:cxnSpLocks/>
          </p:cNvCxnSpPr>
          <p:nvPr/>
        </p:nvCxnSpPr>
        <p:spPr>
          <a:xfrm flipH="1" flipV="1">
            <a:off x="4010567" y="3297170"/>
            <a:ext cx="866234" cy="13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4BBB3D-0141-0448-882D-C6B36109D7CD}"/>
              </a:ext>
            </a:extLst>
          </p:cNvPr>
          <p:cNvCxnSpPr/>
          <p:nvPr/>
        </p:nvCxnSpPr>
        <p:spPr>
          <a:xfrm>
            <a:off x="3810000" y="3453140"/>
            <a:ext cx="0" cy="516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05E0F1-D1C4-BD4F-8AA6-C7F670E8595C}"/>
              </a:ext>
            </a:extLst>
          </p:cNvPr>
          <p:cNvCxnSpPr/>
          <p:nvPr/>
        </p:nvCxnSpPr>
        <p:spPr>
          <a:xfrm>
            <a:off x="5486400" y="3453140"/>
            <a:ext cx="0" cy="516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AC91109-7850-284C-98E2-1D1C3590C18D}"/>
              </a:ext>
            </a:extLst>
          </p:cNvPr>
          <p:cNvCxnSpPr/>
          <p:nvPr/>
        </p:nvCxnSpPr>
        <p:spPr>
          <a:xfrm>
            <a:off x="7239000" y="3441700"/>
            <a:ext cx="0" cy="516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CEB19-5B4B-CD49-B066-FF8136BAFC26}"/>
                  </a:ext>
                </a:extLst>
              </p:cNvPr>
              <p:cNvSpPr txBox="1"/>
              <p:nvPr/>
            </p:nvSpPr>
            <p:spPr>
              <a:xfrm>
                <a:off x="666606" y="5113530"/>
                <a:ext cx="10486012" cy="8567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𝑑𝑊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𝑑𝑊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𝑑𝑊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𝑑𝑊</m:t>
                          </m:r>
                          <m:r>
                            <a:rPr lang="en-US" sz="2400" b="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CEB19-5B4B-CD49-B066-FF8136BAF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06" y="5113530"/>
                <a:ext cx="10486012" cy="856709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EF45D0F-ED3E-3944-AA96-AE10118A4354}"/>
              </a:ext>
            </a:extLst>
          </p:cNvPr>
          <p:cNvSpPr/>
          <p:nvPr/>
        </p:nvSpPr>
        <p:spPr>
          <a:xfrm>
            <a:off x="6400800" y="990601"/>
            <a:ext cx="1318807" cy="3616440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FB58F6-1FA7-E544-8D51-84B94434E7E9}"/>
              </a:ext>
            </a:extLst>
          </p:cNvPr>
          <p:cNvSpPr/>
          <p:nvPr/>
        </p:nvSpPr>
        <p:spPr>
          <a:xfrm>
            <a:off x="4688089" y="990616"/>
            <a:ext cx="1318807" cy="3616424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86DBCE-3F10-2140-812B-346F80F56BF8}"/>
              </a:ext>
            </a:extLst>
          </p:cNvPr>
          <p:cNvSpPr/>
          <p:nvPr/>
        </p:nvSpPr>
        <p:spPr>
          <a:xfrm>
            <a:off x="3003287" y="990600"/>
            <a:ext cx="1318807" cy="3616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0C5205-477B-264A-A5C2-8D70B6494BBF}"/>
              </a:ext>
            </a:extLst>
          </p:cNvPr>
          <p:cNvSpPr/>
          <p:nvPr/>
        </p:nvSpPr>
        <p:spPr>
          <a:xfrm>
            <a:off x="1752600" y="5113530"/>
            <a:ext cx="2223975" cy="982470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FBFD6D-A616-6341-AFD2-B7A9F4913880}"/>
              </a:ext>
            </a:extLst>
          </p:cNvPr>
          <p:cNvSpPr/>
          <p:nvPr/>
        </p:nvSpPr>
        <p:spPr>
          <a:xfrm>
            <a:off x="4225085" y="5113530"/>
            <a:ext cx="2861515" cy="98247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511477F-5F2C-8B45-B0D4-ECF7CD68F55A}"/>
              </a:ext>
            </a:extLst>
          </p:cNvPr>
          <p:cNvSpPr/>
          <p:nvPr/>
        </p:nvSpPr>
        <p:spPr>
          <a:xfrm>
            <a:off x="7381053" y="5107165"/>
            <a:ext cx="3667947" cy="982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28D013-CA43-6C43-93E4-F29F3CEC313C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2864588" y="4607041"/>
            <a:ext cx="4195616" cy="50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AE07C4-1EAB-DE4B-9F34-2C0352B8D841}"/>
              </a:ext>
            </a:extLst>
          </p:cNvPr>
          <p:cNvCxnSpPr>
            <a:cxnSpLocks/>
            <a:stCxn id="62" idx="2"/>
            <a:endCxn id="72" idx="0"/>
          </p:cNvCxnSpPr>
          <p:nvPr/>
        </p:nvCxnSpPr>
        <p:spPr>
          <a:xfrm>
            <a:off x="5347493" y="4607040"/>
            <a:ext cx="308350" cy="50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E144CA-A3FD-204A-935E-E7067A21089C}"/>
              </a:ext>
            </a:extLst>
          </p:cNvPr>
          <p:cNvCxnSpPr>
            <a:cxnSpLocks/>
            <a:stCxn id="69" idx="2"/>
            <a:endCxn id="76" idx="0"/>
          </p:cNvCxnSpPr>
          <p:nvPr/>
        </p:nvCxnSpPr>
        <p:spPr>
          <a:xfrm>
            <a:off x="3662691" y="4607040"/>
            <a:ext cx="5552336" cy="50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25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47D5-609F-AE4C-9174-C08ED8A3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3"/>
            <a:ext cx="10972800" cy="1143000"/>
          </a:xfrm>
        </p:spPr>
        <p:txBody>
          <a:bodyPr/>
          <a:lstStyle/>
          <a:p>
            <a:r>
              <a:rPr lang="en-US"/>
              <a:t>Backward propagation through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92A10-EAF4-1B4A-8618-C02E98EFFAB1}"/>
              </a:ext>
            </a:extLst>
          </p:cNvPr>
          <p:cNvSpPr txBox="1"/>
          <p:nvPr/>
        </p:nvSpPr>
        <p:spPr>
          <a:xfrm>
            <a:off x="1524000" y="2905780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&lt;0&gt;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B50FC-4030-CB47-B8FF-1749A5492E47}"/>
              </a:ext>
            </a:extLst>
          </p:cNvPr>
          <p:cNvSpPr txBox="1"/>
          <p:nvPr/>
        </p:nvSpPr>
        <p:spPr>
          <a:xfrm>
            <a:off x="3200400" y="29057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&lt;1&gt;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D897E-39C2-4848-9189-5F3EC18DFAD5}"/>
              </a:ext>
            </a:extLst>
          </p:cNvPr>
          <p:cNvSpPr txBox="1"/>
          <p:nvPr/>
        </p:nvSpPr>
        <p:spPr>
          <a:xfrm>
            <a:off x="4876800" y="29184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&lt;2&gt;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5C372-6F7B-5B4E-9800-787C2E1F12B5}"/>
              </a:ext>
            </a:extLst>
          </p:cNvPr>
          <p:cNvSpPr txBox="1"/>
          <p:nvPr/>
        </p:nvSpPr>
        <p:spPr>
          <a:xfrm>
            <a:off x="9613699" y="2903730"/>
            <a:ext cx="9300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&lt;Tx&gt;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85399-B481-9740-A125-7614D724EE2B}"/>
              </a:ext>
            </a:extLst>
          </p:cNvPr>
          <p:cNvSpPr txBox="1"/>
          <p:nvPr/>
        </p:nvSpPr>
        <p:spPr>
          <a:xfrm>
            <a:off x="8229600" y="290578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....</a:t>
            </a:r>
            <a:endParaRPr lang="en-US" sz="2800" baseline="30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E326F3-C9FE-2549-873A-D822D04A39F2}"/>
                  </a:ext>
                </a:extLst>
              </p:cNvPr>
              <p:cNvSpPr txBox="1"/>
              <p:nvPr/>
            </p:nvSpPr>
            <p:spPr>
              <a:xfrm>
                <a:off x="3200400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&lt;1&gt;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E326F3-C9FE-2549-873A-D822D04A3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925118"/>
                <a:ext cx="803169" cy="513282"/>
              </a:xfrm>
              <a:prstGeom prst="rect">
                <a:avLst/>
              </a:prstGeom>
              <a:blipFill>
                <a:blip r:embed="rId2"/>
                <a:stretch>
                  <a:fillRect l="-4688" t="-4762" r="-312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EAE7B-D758-5943-AE05-ABB5311A4202}"/>
                  </a:ext>
                </a:extLst>
              </p:cNvPr>
              <p:cNvSpPr txBox="1"/>
              <p:nvPr/>
            </p:nvSpPr>
            <p:spPr>
              <a:xfrm>
                <a:off x="4876800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&lt;2&gt;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EAE7B-D758-5943-AE05-ABB5311A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925118"/>
                <a:ext cx="803169" cy="513282"/>
              </a:xfrm>
              <a:prstGeom prst="rect">
                <a:avLst/>
              </a:prstGeom>
              <a:blipFill>
                <a:blip r:embed="rId3"/>
                <a:stretch>
                  <a:fillRect l="-4688" t="-4762" r="-312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B432689-D31A-054D-9CEF-F27F1C0901AE}"/>
              </a:ext>
            </a:extLst>
          </p:cNvPr>
          <p:cNvSpPr txBox="1"/>
          <p:nvPr/>
        </p:nvSpPr>
        <p:spPr>
          <a:xfrm>
            <a:off x="6617999" y="2918480"/>
            <a:ext cx="7970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a</a:t>
            </a:r>
            <a:r>
              <a:rPr lang="en-US" sz="2800" baseline="30000"/>
              <a:t>&lt;3&gt;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25C08B-C5B5-5747-96AF-CD99C242F5A8}"/>
                  </a:ext>
                </a:extLst>
              </p:cNvPr>
              <p:cNvSpPr txBox="1"/>
              <p:nvPr/>
            </p:nvSpPr>
            <p:spPr>
              <a:xfrm>
                <a:off x="6617999" y="19251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&lt;3&gt;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25C08B-C5B5-5747-96AF-CD99C242F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99" y="1925118"/>
                <a:ext cx="803169" cy="513282"/>
              </a:xfrm>
              <a:prstGeom prst="rect">
                <a:avLst/>
              </a:prstGeom>
              <a:blipFill>
                <a:blip r:embed="rId4"/>
                <a:stretch>
                  <a:fillRect l="-3077" t="-4762" r="-4615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6FFFB4-51EA-8946-8160-9834AC0C996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21013" y="3167390"/>
            <a:ext cx="879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7491DF-DA0E-0F43-80F3-5F76674D1C0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997413" y="3167390"/>
            <a:ext cx="879387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497FFE-B1D2-4F42-B411-208C8FAFC87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673813" y="3180090"/>
            <a:ext cx="944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164D8-C74C-B944-A183-CF322F026C16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7415012" y="3167390"/>
            <a:ext cx="814588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A4CE13-A4A6-974B-92CB-642E0955D76F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8811811" y="3165340"/>
            <a:ext cx="801888" cy="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55639-5183-7B49-AD8E-5E7290D5A45F}"/>
                  </a:ext>
                </a:extLst>
              </p:cNvPr>
              <p:cNvSpPr txBox="1"/>
              <p:nvPr/>
            </p:nvSpPr>
            <p:spPr>
              <a:xfrm>
                <a:off x="9613699" y="1931198"/>
                <a:ext cx="936218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aseline="30000"/>
                  <a:t>&lt;Tx&gt;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555639-5183-7B49-AD8E-5E7290D5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699" y="1931198"/>
                <a:ext cx="936218" cy="513282"/>
              </a:xfrm>
              <a:prstGeom prst="rect">
                <a:avLst/>
              </a:prstGeom>
              <a:blipFill>
                <a:blip r:embed="rId5"/>
                <a:stretch>
                  <a:fillRect l="-2632" t="-2381" r="-2632" b="-119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14BDE1-F17C-F64A-93D1-48DDA07A8A3B}"/>
              </a:ext>
            </a:extLst>
          </p:cNvPr>
          <p:cNvCxnSpPr>
            <a:stCxn id="5" idx="0"/>
            <a:endCxn id="9" idx="2"/>
          </p:cNvCxnSpPr>
          <p:nvPr/>
        </p:nvCxnSpPr>
        <p:spPr>
          <a:xfrm flipV="1">
            <a:off x="3598907" y="2438400"/>
            <a:ext cx="3078" cy="46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476C3B-1B0A-8842-A32A-7E0C782174BC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flipV="1">
            <a:off x="5275307" y="2438400"/>
            <a:ext cx="3078" cy="48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DD7990-BA7C-064A-BF95-DA1E5CCCE951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016506" y="2438400"/>
            <a:ext cx="3078" cy="48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C3CA50-0F77-A248-BFF4-A8F0968D5EE8}"/>
              </a:ext>
            </a:extLst>
          </p:cNvPr>
          <p:cNvCxnSpPr>
            <a:stCxn id="7" idx="0"/>
            <a:endCxn id="23" idx="2"/>
          </p:cNvCxnSpPr>
          <p:nvPr/>
        </p:nvCxnSpPr>
        <p:spPr>
          <a:xfrm flipV="1">
            <a:off x="10078731" y="2444480"/>
            <a:ext cx="3077" cy="45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CC26FAD-E3B2-3741-BACC-6B1216DD2D16}"/>
              </a:ext>
            </a:extLst>
          </p:cNvPr>
          <p:cNvSpPr txBox="1"/>
          <p:nvPr/>
        </p:nvSpPr>
        <p:spPr>
          <a:xfrm>
            <a:off x="3200400" y="39598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&lt;1&gt;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8E0B35-111D-7647-B727-81892A896DB1}"/>
              </a:ext>
            </a:extLst>
          </p:cNvPr>
          <p:cNvSpPr txBox="1"/>
          <p:nvPr/>
        </p:nvSpPr>
        <p:spPr>
          <a:xfrm>
            <a:off x="4876800" y="39725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&lt;2&gt;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8F3142-1EFA-1F4F-B102-2B19E59FD63F}"/>
              </a:ext>
            </a:extLst>
          </p:cNvPr>
          <p:cNvSpPr txBox="1"/>
          <p:nvPr/>
        </p:nvSpPr>
        <p:spPr>
          <a:xfrm>
            <a:off x="9613699" y="3957830"/>
            <a:ext cx="90922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&lt;Tx&gt;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A6963-1E56-584A-BAE9-C74078B8E704}"/>
              </a:ext>
            </a:extLst>
          </p:cNvPr>
          <p:cNvSpPr txBox="1"/>
          <p:nvPr/>
        </p:nvSpPr>
        <p:spPr>
          <a:xfrm>
            <a:off x="6617999" y="3972580"/>
            <a:ext cx="776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r>
              <a:rPr lang="en-US" sz="2800" baseline="30000"/>
              <a:t>&lt;3&gt;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0B7132-20E7-154D-8F4E-3E2A0D9876F4}"/>
              </a:ext>
            </a:extLst>
          </p:cNvPr>
          <p:cNvCxnSpPr>
            <a:stCxn id="41" idx="0"/>
            <a:endCxn id="5" idx="2"/>
          </p:cNvCxnSpPr>
          <p:nvPr/>
        </p:nvCxnSpPr>
        <p:spPr>
          <a:xfrm flipV="1">
            <a:off x="3588488" y="34290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AC7181-4C53-B548-A3DE-21075F0BBA7B}"/>
              </a:ext>
            </a:extLst>
          </p:cNvPr>
          <p:cNvCxnSpPr>
            <a:stCxn id="42" idx="0"/>
            <a:endCxn id="6" idx="2"/>
          </p:cNvCxnSpPr>
          <p:nvPr/>
        </p:nvCxnSpPr>
        <p:spPr>
          <a:xfrm flipV="1">
            <a:off x="5264888" y="34417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34908BA-EE49-8D47-87B3-A8D0F56F8949}"/>
              </a:ext>
            </a:extLst>
          </p:cNvPr>
          <p:cNvCxnSpPr>
            <a:stCxn id="44" idx="0"/>
            <a:endCxn id="11" idx="2"/>
          </p:cNvCxnSpPr>
          <p:nvPr/>
        </p:nvCxnSpPr>
        <p:spPr>
          <a:xfrm flipV="1">
            <a:off x="7006087" y="3441700"/>
            <a:ext cx="10419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3569C0-5B16-154D-AA47-F09BC7432E04}"/>
              </a:ext>
            </a:extLst>
          </p:cNvPr>
          <p:cNvCxnSpPr>
            <a:stCxn id="43" idx="0"/>
            <a:endCxn id="7" idx="2"/>
          </p:cNvCxnSpPr>
          <p:nvPr/>
        </p:nvCxnSpPr>
        <p:spPr>
          <a:xfrm flipV="1">
            <a:off x="10068311" y="3426950"/>
            <a:ext cx="10420" cy="53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2569FFD-953C-8446-A423-67AA3588A30F}"/>
              </a:ext>
            </a:extLst>
          </p:cNvPr>
          <p:cNvSpPr txBox="1"/>
          <p:nvPr/>
        </p:nvSpPr>
        <p:spPr>
          <a:xfrm>
            <a:off x="1139238" y="4034135"/>
            <a:ext cx="1032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 baseline="-25000">
                <a:solidFill>
                  <a:srgbClr val="008000"/>
                </a:solidFill>
              </a:rPr>
              <a:t>a</a:t>
            </a:r>
            <a:r>
              <a:rPr lang="en-US" sz="2400">
                <a:solidFill>
                  <a:srgbClr val="008000"/>
                </a:solidFill>
              </a:rPr>
              <a:t>, b</a:t>
            </a:r>
            <a:r>
              <a:rPr lang="en-US" sz="2400" baseline="-25000">
                <a:solidFill>
                  <a:srgbClr val="008000"/>
                </a:solidFill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2EFCFC-DFF3-8D42-BA3D-26FE60E0337F}"/>
              </a:ext>
            </a:extLst>
          </p:cNvPr>
          <p:cNvSpPr txBox="1"/>
          <p:nvPr/>
        </p:nvSpPr>
        <p:spPr>
          <a:xfrm>
            <a:off x="1043298" y="1847200"/>
            <a:ext cx="100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 baseline="-25000">
                <a:solidFill>
                  <a:srgbClr val="008000"/>
                </a:solidFill>
              </a:rPr>
              <a:t>y</a:t>
            </a:r>
            <a:r>
              <a:rPr lang="en-US" sz="2400">
                <a:solidFill>
                  <a:srgbClr val="008000"/>
                </a:solidFill>
              </a:rPr>
              <a:t>, b</a:t>
            </a:r>
            <a:r>
              <a:rPr lang="en-US" sz="2400" baseline="-25000">
                <a:solidFill>
                  <a:srgbClr val="008000"/>
                </a:solidFill>
              </a:rPr>
              <a:t>y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D171573-7FCD-8347-AD83-C4A3ED09D442}"/>
              </a:ext>
            </a:extLst>
          </p:cNvPr>
          <p:cNvSpPr/>
          <p:nvPr/>
        </p:nvSpPr>
        <p:spPr>
          <a:xfrm>
            <a:off x="2308513" y="2078032"/>
            <a:ext cx="650787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DDBE27DD-2BC2-414E-A22A-6C1084729C49}"/>
              </a:ext>
            </a:extLst>
          </p:cNvPr>
          <p:cNvSpPr/>
          <p:nvPr/>
        </p:nvSpPr>
        <p:spPr>
          <a:xfrm>
            <a:off x="2321013" y="4149550"/>
            <a:ext cx="650787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91BFE8-BFDF-C548-8953-165B1D634E40}"/>
                  </a:ext>
                </a:extLst>
              </p:cNvPr>
              <p:cNvSpPr txBox="1"/>
              <p:nvPr/>
            </p:nvSpPr>
            <p:spPr>
              <a:xfrm>
                <a:off x="3197321" y="108691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&lt;1&gt;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91BFE8-BFDF-C548-8953-165B1D634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21" y="1086918"/>
                <a:ext cx="803169" cy="513282"/>
              </a:xfrm>
              <a:prstGeom prst="rect">
                <a:avLst/>
              </a:prstGeom>
              <a:blipFill>
                <a:blip r:embed="rId6"/>
                <a:stretch>
                  <a:fillRect l="-4688" t="-2381" r="-1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655F7-6F2E-974E-A7FE-874F699BE7F5}"/>
                  </a:ext>
                </a:extLst>
              </p:cNvPr>
              <p:cNvSpPr txBox="1"/>
              <p:nvPr/>
            </p:nvSpPr>
            <p:spPr>
              <a:xfrm>
                <a:off x="4883798" y="108486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&lt;2&gt;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655F7-6F2E-974E-A7FE-874F699BE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798" y="1084868"/>
                <a:ext cx="803169" cy="513282"/>
              </a:xfrm>
              <a:prstGeom prst="rect">
                <a:avLst/>
              </a:prstGeom>
              <a:blipFill>
                <a:blip r:embed="rId7"/>
                <a:stretch>
                  <a:fillRect l="-3077" r="-1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502A26-53A8-1849-9CB8-1270E25522E2}"/>
                  </a:ext>
                </a:extLst>
              </p:cNvPr>
              <p:cNvSpPr txBox="1"/>
              <p:nvPr/>
            </p:nvSpPr>
            <p:spPr>
              <a:xfrm>
                <a:off x="6615964" y="1084868"/>
                <a:ext cx="803169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&lt;3&gt;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502A26-53A8-1849-9CB8-1270E2552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964" y="1084868"/>
                <a:ext cx="803169" cy="513282"/>
              </a:xfrm>
              <a:prstGeom prst="rect">
                <a:avLst/>
              </a:prstGeom>
              <a:blipFill>
                <a:blip r:embed="rId8"/>
                <a:stretch>
                  <a:fillRect l="-3077" r="-30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BE1592-39B9-184A-807C-5B5BE9E4C130}"/>
                  </a:ext>
                </a:extLst>
              </p:cNvPr>
              <p:cNvSpPr txBox="1"/>
              <p:nvPr/>
            </p:nvSpPr>
            <p:spPr>
              <a:xfrm>
                <a:off x="9613699" y="1092998"/>
                <a:ext cx="936218" cy="513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baseline="30000"/>
                  <a:t>&lt;Tx&gt;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BE1592-39B9-184A-807C-5B5BE9E4C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699" y="1092998"/>
                <a:ext cx="936218" cy="513282"/>
              </a:xfrm>
              <a:prstGeom prst="rect">
                <a:avLst/>
              </a:prstGeom>
              <a:blipFill>
                <a:blip r:embed="rId9"/>
                <a:stretch>
                  <a:fillRect l="-2632" t="-2381" r="-13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1429CC0-0730-C240-A0A4-E26E2229E436}"/>
              </a:ext>
            </a:extLst>
          </p:cNvPr>
          <p:cNvCxnSpPr>
            <a:stCxn id="9" idx="0"/>
            <a:endCxn id="63" idx="2"/>
          </p:cNvCxnSpPr>
          <p:nvPr/>
        </p:nvCxnSpPr>
        <p:spPr>
          <a:xfrm flipH="1" flipV="1">
            <a:off x="3598906" y="1600200"/>
            <a:ext cx="3079" cy="32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3915A6-45B5-1646-8D09-AAEF074003B0}"/>
              </a:ext>
            </a:extLst>
          </p:cNvPr>
          <p:cNvCxnSpPr>
            <a:stCxn id="10" idx="0"/>
            <a:endCxn id="64" idx="2"/>
          </p:cNvCxnSpPr>
          <p:nvPr/>
        </p:nvCxnSpPr>
        <p:spPr>
          <a:xfrm flipV="1">
            <a:off x="5278385" y="1598150"/>
            <a:ext cx="6998" cy="3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6485027-F27C-7C49-89F4-5B8DAF5EB025}"/>
              </a:ext>
            </a:extLst>
          </p:cNvPr>
          <p:cNvCxnSpPr>
            <a:stCxn id="12" idx="0"/>
            <a:endCxn id="65" idx="2"/>
          </p:cNvCxnSpPr>
          <p:nvPr/>
        </p:nvCxnSpPr>
        <p:spPr>
          <a:xfrm flipH="1" flipV="1">
            <a:off x="7017549" y="1598150"/>
            <a:ext cx="2035" cy="3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D077191-97D9-BA42-9C33-45CED0CEF169}"/>
              </a:ext>
            </a:extLst>
          </p:cNvPr>
          <p:cNvCxnSpPr>
            <a:stCxn id="23" idx="0"/>
            <a:endCxn id="66" idx="2"/>
          </p:cNvCxnSpPr>
          <p:nvPr/>
        </p:nvCxnSpPr>
        <p:spPr>
          <a:xfrm flipV="1">
            <a:off x="10081808" y="1606280"/>
            <a:ext cx="0" cy="32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1D84DD3-C4EE-DF47-AB39-D70AC1EC6FF2}"/>
              </a:ext>
            </a:extLst>
          </p:cNvPr>
          <p:cNvSpPr/>
          <p:nvPr/>
        </p:nvSpPr>
        <p:spPr>
          <a:xfrm>
            <a:off x="11551659" y="1110493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L</a:t>
            </a:r>
            <a:endParaRPr lang="en-US" sz="2400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873C5B4C-208F-B944-BE8A-997CE2D94B96}"/>
              </a:ext>
            </a:extLst>
          </p:cNvPr>
          <p:cNvSpPr/>
          <p:nvPr/>
        </p:nvSpPr>
        <p:spPr>
          <a:xfrm>
            <a:off x="10771618" y="1092998"/>
            <a:ext cx="762000" cy="23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D7D8B9-C8E7-4744-B4D1-B34D5F68776B}"/>
              </a:ext>
            </a:extLst>
          </p:cNvPr>
          <p:cNvCxnSpPr/>
          <p:nvPr/>
        </p:nvCxnSpPr>
        <p:spPr>
          <a:xfrm>
            <a:off x="10363200" y="1598150"/>
            <a:ext cx="0" cy="326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70D02C-D32F-9445-BC27-A4D47546BA13}"/>
              </a:ext>
            </a:extLst>
          </p:cNvPr>
          <p:cNvCxnSpPr/>
          <p:nvPr/>
        </p:nvCxnSpPr>
        <p:spPr>
          <a:xfrm>
            <a:off x="7239000" y="1606280"/>
            <a:ext cx="0" cy="318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777019-CACD-1B42-A0A1-BFFB66EAD65E}"/>
              </a:ext>
            </a:extLst>
          </p:cNvPr>
          <p:cNvCxnSpPr/>
          <p:nvPr/>
        </p:nvCxnSpPr>
        <p:spPr>
          <a:xfrm>
            <a:off x="5562600" y="1606280"/>
            <a:ext cx="0" cy="318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6DE08A-4CC7-FB4A-B279-D3A6E001ADA2}"/>
              </a:ext>
            </a:extLst>
          </p:cNvPr>
          <p:cNvCxnSpPr/>
          <p:nvPr/>
        </p:nvCxnSpPr>
        <p:spPr>
          <a:xfrm>
            <a:off x="3886200" y="1606280"/>
            <a:ext cx="0" cy="318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52E41D-CF9C-234F-96AE-A0937E0A494A}"/>
              </a:ext>
            </a:extLst>
          </p:cNvPr>
          <p:cNvCxnSpPr/>
          <p:nvPr/>
        </p:nvCxnSpPr>
        <p:spPr>
          <a:xfrm>
            <a:off x="10363200" y="2438400"/>
            <a:ext cx="0" cy="48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93B358-5805-8F4E-98AE-2BDC767B9A5F}"/>
              </a:ext>
            </a:extLst>
          </p:cNvPr>
          <p:cNvCxnSpPr/>
          <p:nvPr/>
        </p:nvCxnSpPr>
        <p:spPr>
          <a:xfrm flipH="1">
            <a:off x="8811811" y="3354849"/>
            <a:ext cx="801888" cy="14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D40F0A-D579-6948-937D-46E784E16BC4}"/>
              </a:ext>
            </a:extLst>
          </p:cNvPr>
          <p:cNvCxnSpPr/>
          <p:nvPr/>
        </p:nvCxnSpPr>
        <p:spPr>
          <a:xfrm flipH="1">
            <a:off x="7444604" y="3352800"/>
            <a:ext cx="7554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ED5750-B7BB-2D49-BF52-863A3DEFA585}"/>
              </a:ext>
            </a:extLst>
          </p:cNvPr>
          <p:cNvCxnSpPr/>
          <p:nvPr/>
        </p:nvCxnSpPr>
        <p:spPr>
          <a:xfrm flipH="1">
            <a:off x="5686967" y="3325350"/>
            <a:ext cx="9289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8C25A5-9892-BF41-B92F-D0D9261F9FA1}"/>
              </a:ext>
            </a:extLst>
          </p:cNvPr>
          <p:cNvCxnSpPr>
            <a:cxnSpLocks/>
          </p:cNvCxnSpPr>
          <p:nvPr/>
        </p:nvCxnSpPr>
        <p:spPr>
          <a:xfrm flipH="1" flipV="1">
            <a:off x="4010567" y="3297170"/>
            <a:ext cx="866234" cy="13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4BBB3D-0141-0448-882D-C6B36109D7CD}"/>
              </a:ext>
            </a:extLst>
          </p:cNvPr>
          <p:cNvCxnSpPr/>
          <p:nvPr/>
        </p:nvCxnSpPr>
        <p:spPr>
          <a:xfrm>
            <a:off x="3810000" y="3453140"/>
            <a:ext cx="0" cy="516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05E0F1-D1C4-BD4F-8AA6-C7F670E8595C}"/>
              </a:ext>
            </a:extLst>
          </p:cNvPr>
          <p:cNvCxnSpPr/>
          <p:nvPr/>
        </p:nvCxnSpPr>
        <p:spPr>
          <a:xfrm>
            <a:off x="5486400" y="3453140"/>
            <a:ext cx="0" cy="516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AC91109-7850-284C-98E2-1D1C3590C18D}"/>
              </a:ext>
            </a:extLst>
          </p:cNvPr>
          <p:cNvCxnSpPr/>
          <p:nvPr/>
        </p:nvCxnSpPr>
        <p:spPr>
          <a:xfrm>
            <a:off x="7239000" y="3441700"/>
            <a:ext cx="0" cy="516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C0BD8D3-9AEB-F544-9A5E-67DEEF8808D5}"/>
              </a:ext>
            </a:extLst>
          </p:cNvPr>
          <p:cNvCxnSpPr/>
          <p:nvPr/>
        </p:nvCxnSpPr>
        <p:spPr>
          <a:xfrm>
            <a:off x="10363200" y="3441700"/>
            <a:ext cx="0" cy="516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CEB19-5B4B-CD49-B066-FF8136BAFC26}"/>
                  </a:ext>
                </a:extLst>
              </p:cNvPr>
              <p:cNvSpPr txBox="1"/>
              <p:nvPr/>
            </p:nvSpPr>
            <p:spPr>
              <a:xfrm>
                <a:off x="3549909" y="5076821"/>
                <a:ext cx="4913974" cy="909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Tổng quát</a:t>
                </a:r>
                <a14:m>
                  <m:oMath xmlns:m="http://schemas.openxmlformats.org/officeDocument/2006/math">
                    <m:r>
                      <a:rPr lang="vi-VN" sz="2800" b="0" i="0">
                        <a:latin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𝑑𝑊</m:t>
                        </m:r>
                      </m:den>
                    </m:f>
                    <m:r>
                      <a:rPr lang="en-US" sz="2800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𝑑𝑊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((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nary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CEB19-5B4B-CD49-B066-FF8136BAF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909" y="5076821"/>
                <a:ext cx="4913974" cy="909095"/>
              </a:xfrm>
              <a:prstGeom prst="rect">
                <a:avLst/>
              </a:prstGeom>
              <a:blipFill>
                <a:blip r:embed="rId10"/>
                <a:stretch>
                  <a:fillRect l="-2584" t="-141667" r="-9302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EF45D0F-ED3E-3944-AA96-AE10118A4354}"/>
              </a:ext>
            </a:extLst>
          </p:cNvPr>
          <p:cNvSpPr/>
          <p:nvPr/>
        </p:nvSpPr>
        <p:spPr>
          <a:xfrm>
            <a:off x="6400800" y="990600"/>
            <a:ext cx="1318807" cy="3735835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FB58F6-1FA7-E544-8D51-84B94434E7E9}"/>
              </a:ext>
            </a:extLst>
          </p:cNvPr>
          <p:cNvSpPr/>
          <p:nvPr/>
        </p:nvSpPr>
        <p:spPr>
          <a:xfrm>
            <a:off x="4688089" y="990615"/>
            <a:ext cx="1318807" cy="3735835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86DBCE-3F10-2140-812B-346F80F56BF8}"/>
              </a:ext>
            </a:extLst>
          </p:cNvPr>
          <p:cNvSpPr/>
          <p:nvPr/>
        </p:nvSpPr>
        <p:spPr>
          <a:xfrm>
            <a:off x="3003287" y="990599"/>
            <a:ext cx="1318807" cy="3735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1781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0A9E-3E6F-1146-9C14-9ABBF0AC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429000"/>
            <a:ext cx="10972800" cy="1143000"/>
          </a:xfrm>
        </p:spPr>
        <p:txBody>
          <a:bodyPr/>
          <a:lstStyle/>
          <a:p>
            <a:pPr algn="l"/>
            <a:r>
              <a:rPr lang="en-US">
                <a:solidFill>
                  <a:srgbClr val="FF0000"/>
                </a:solidFill>
              </a:rPr>
              <a:t>Các loại RNN</a:t>
            </a:r>
          </a:p>
        </p:txBody>
      </p:sp>
    </p:spTree>
    <p:extLst>
      <p:ext uri="{BB962C8B-B14F-4D97-AF65-F5344CB8AC3E}">
        <p14:creationId xmlns:p14="http://schemas.microsoft.com/office/powerpoint/2010/main" val="38339262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1E69-3B73-EA42-91A2-3A9F5838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Many-to-many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E66F5-36D6-474E-A507-C774E61915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Đầu vào</a:t>
            </a:r>
            <a:r>
              <a:rPr lang="en-US"/>
              <a:t>: 1 sequence (input sequence.</a:t>
            </a:r>
          </a:p>
          <a:p>
            <a:r>
              <a:rPr lang="en-US">
                <a:solidFill>
                  <a:srgbClr val="FF0000"/>
                </a:solidFill>
              </a:rPr>
              <a:t>Đầu ra</a:t>
            </a:r>
            <a:r>
              <a:rPr lang="en-US"/>
              <a:t>: 1 sequence với độ dài bằng độ dài đầu vào.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DB75B1-73FE-624C-A2A9-00EDA521A8D2}"/>
              </a:ext>
            </a:extLst>
          </p:cNvPr>
          <p:cNvGrpSpPr/>
          <p:nvPr/>
        </p:nvGrpSpPr>
        <p:grpSpPr>
          <a:xfrm>
            <a:off x="838200" y="2286000"/>
            <a:ext cx="4564317" cy="2416869"/>
            <a:chOff x="6915338" y="4165728"/>
            <a:chExt cx="4564317" cy="24168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246B28-A05B-8A45-9636-3E2E55788A82}"/>
                </a:ext>
              </a:extLst>
            </p:cNvPr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840935B-E5F4-684F-BB8E-63FCCB234EED}"/>
                  </a:ext>
                </a:extLst>
              </p:cNvPr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ADF6C99-3DDD-9C45-85DE-18D8CDB6323A}"/>
                    </a:ext>
                  </a:extLst>
                </p:cNvPr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DEB9E5B-DDB2-F941-A3EB-A7CB95B37EBB}"/>
                      </a:ext>
                    </a:extLst>
                  </p:cNvPr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8" name="TextBox 27">
                          <a:extLst>
                            <a:ext uri="{FF2B5EF4-FFF2-40B4-BE49-F238E27FC236}">
                              <a16:creationId xmlns:a16="http://schemas.microsoft.com/office/drawing/2014/main" id="{06273DFE-B0A1-164D-A9F7-CC6B0B0912E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8F2A51E6-8086-CF42-A0F9-D00FA4516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9423B06F-0D87-9B46-B396-A7DF8CBDEDF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8BE25BE4-032B-C54B-8372-BEB31AC8FE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0C33C36-42E6-EF43-9F05-2DC67E2E9F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FCB3ED4-62D0-5F4F-958A-20E3B5B5EA96}"/>
                    </a:ext>
                  </a:extLst>
                </p:cNvPr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3069F3B0-AC9F-D74E-A6F5-6C57DA6EDC59}"/>
                    </a:ext>
                  </a:extLst>
                </p:cNvPr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D0040C5-F245-9843-AECE-6ED57E39D292}"/>
                    </a:ext>
                  </a:extLst>
                </p:cNvPr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B07C7B0-794A-DA44-98C6-EABDF51B62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E79DE6C4-EF07-C14E-B49E-9A2BF8603EA4}"/>
                    </a:ext>
                  </a:extLst>
                </p:cNvPr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51E0626C-7166-6940-9FAC-9F8358C0A3A1}"/>
                    </a:ext>
                  </a:extLst>
                </p:cNvPr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084BC5D5-82F0-4345-BFA6-6FBD004550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907484B-AD49-A440-B953-CE0F10FF455D}"/>
                      </a:ext>
                    </a:extLst>
                  </p:cNvPr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AFFB729-676D-1D4D-A874-670684B10F0E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A23537B-6B1A-1F4B-889F-85E86DBD9870}"/>
                  </a:ext>
                </a:extLst>
              </p:cNvPr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BA28434-08FF-0541-A23E-CF74D4A18ACC}"/>
                  </a:ext>
                </a:extLst>
              </p:cNvPr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1767035-FB44-3E46-860E-20BF8AFC78A0}"/>
                      </a:ext>
                    </a:extLst>
                  </p:cNvPr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5BDBD23-FB4B-5D42-9F26-FB5C43451B29}"/>
                      </a:ext>
                    </a:extLst>
                  </p:cNvPr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A2E7175-3796-C941-AC3C-C7D351B07559}"/>
                  </a:ext>
                </a:extLst>
              </p:cNvPr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F64B77A-0374-F64E-8B66-7C3BB1C6F27C}"/>
                  </a:ext>
                </a:extLst>
              </p:cNvPr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6FD236F-F0AC-104F-802D-C8DD41C3C679}"/>
                  </a:ext>
                </a:extLst>
              </p:cNvPr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C6F19E-E5AE-5E4E-991C-1CBE4C8726FB}"/>
                </a:ext>
              </a:extLst>
            </p:cNvPr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54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0A9E-3E6F-1146-9C14-9ABBF0AC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429000"/>
            <a:ext cx="10972800" cy="1143000"/>
          </a:xfrm>
        </p:spPr>
        <p:txBody>
          <a:bodyPr/>
          <a:lstStyle/>
          <a:p>
            <a:pPr algn="l"/>
            <a:r>
              <a:rPr lang="en-US">
                <a:solidFill>
                  <a:srgbClr val="FF0000"/>
                </a:solidFill>
              </a:rPr>
              <a:t>SEQUENCE MODEL</a:t>
            </a:r>
          </a:p>
        </p:txBody>
      </p:sp>
    </p:spTree>
    <p:extLst>
      <p:ext uri="{BB962C8B-B14F-4D97-AF65-F5344CB8AC3E}">
        <p14:creationId xmlns:p14="http://schemas.microsoft.com/office/powerpoint/2010/main" val="26882612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0134-9197-3546-AE69-046934DD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Many-to-one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8EDD5150-06D4-894F-BE9E-B0B2D4100C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97599" y="1600201"/>
                <a:ext cx="5689597" cy="4525963"/>
              </a:xfrm>
            </p:spPr>
            <p:txBody>
              <a:bodyPr/>
              <a:lstStyle/>
              <a:p>
                <a:r>
                  <a:rPr lang="en-US">
                    <a:solidFill>
                      <a:srgbClr val="FF0000"/>
                    </a:solidFill>
                  </a:rPr>
                  <a:t>Đầu vào:</a:t>
                </a:r>
                <a:r>
                  <a:rPr lang="en-US"/>
                  <a:t> 1 sequence.</a:t>
                </a:r>
              </a:p>
              <a:p>
                <a:r>
                  <a:rPr lang="en-US">
                    <a:solidFill>
                      <a:srgbClr val="FF0000"/>
                    </a:solidFill>
                  </a:rPr>
                  <a:t>Đầu ra: </a:t>
                </a:r>
                <a:r>
                  <a:rPr lang="en-US"/>
                  <a:t>một giá trị dự đoán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Ứng dụng: bài toán </a:t>
                </a:r>
                <a:r>
                  <a:rPr lang="en-US">
                    <a:solidFill>
                      <a:srgbClr val="FF0000"/>
                    </a:solidFill>
                  </a:rPr>
                  <a:t>classification</a:t>
                </a:r>
                <a:r>
                  <a:rPr lang="en-US"/>
                  <a:t>:</a:t>
                </a:r>
              </a:p>
              <a:p>
                <a:pPr lvl="1"/>
                <a:r>
                  <a:rPr lang="en-US"/>
                  <a:t>Đầu vào (X): 1 chuỗi text.</a:t>
                </a:r>
              </a:p>
              <a:p>
                <a:pPr lvl="1"/>
                <a:r>
                  <a:rPr lang="en-US"/>
                  <a:t>Đầu ra (y): nhãn (giá trị) dự đoán.</a:t>
                </a: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8EDD5150-06D4-894F-BE9E-B0B2D4100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97599" y="1600201"/>
                <a:ext cx="5689597" cy="4525963"/>
              </a:xfrm>
              <a:blipFill>
                <a:blip r:embed="rId2"/>
                <a:stretch>
                  <a:fillRect l="-200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34059-056D-5D4A-A6A3-C760AE592E6B}"/>
              </a:ext>
            </a:extLst>
          </p:cNvPr>
          <p:cNvGrpSpPr/>
          <p:nvPr/>
        </p:nvGrpSpPr>
        <p:grpSpPr>
          <a:xfrm>
            <a:off x="914400" y="2057400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559016F-4484-7A41-9259-D8D8898AEF3D}"/>
                    </a:ext>
                  </a:extLst>
                </p:cNvPr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2D9B165-5E59-384B-9F3C-810B0ADD73FC}"/>
                    </a:ext>
                  </a:extLst>
                </p:cNvPr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8168D9-BC4E-FC41-BD15-5AEFC0A62F3B}"/>
                </a:ext>
              </a:extLst>
            </p:cNvPr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472382-FB17-854E-B28A-D19EC987F36E}"/>
                </a:ext>
              </a:extLst>
            </p:cNvPr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0F03D64-0496-E446-813E-27D293C6062D}"/>
                </a:ext>
              </a:extLst>
            </p:cNvPr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392A4A-9336-FF4F-A070-0D96AA62386A}"/>
                </a:ext>
              </a:extLst>
            </p:cNvPr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0D32CA9-180E-7541-8BBD-5DFAF1718ADF}"/>
                  </a:ext>
                </a:extLst>
              </p:cNvPr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90756C75-3068-5240-BC50-20CE0C9BAD30}"/>
                    </a:ext>
                  </a:extLst>
                </p:cNvPr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B5DA3AB0-6B0F-0348-955E-E419530C0CC9}"/>
                      </a:ext>
                    </a:extLst>
                  </p:cNvPr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BD91FE5E-0CCE-0146-8F17-E1D6E01B43F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C592739C-82A9-2A45-A4B8-B11DD82F0C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8" name="Straight Arrow Connector 47">
                      <a:extLst>
                        <a:ext uri="{FF2B5EF4-FFF2-40B4-BE49-F238E27FC236}">
                          <a16:creationId xmlns:a16="http://schemas.microsoft.com/office/drawing/2014/main" id="{58C14930-C63F-1746-9349-C8717B56C6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85454520-D777-3D48-BD72-33899334F00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2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8B48DA44-A631-2E4A-A20A-0CC79F28E78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D89D87B-6CA8-454A-BC89-100BF87AF90D}"/>
                    </a:ext>
                  </a:extLst>
                </p:cNvPr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29CB9AE8-A41F-A446-A663-E9292E55E444}"/>
                    </a:ext>
                  </a:extLst>
                </p:cNvPr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1790D6A-4723-B648-B72E-B9C6208F47C8}"/>
                    </a:ext>
                  </a:extLst>
                </p:cNvPr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90D5FDE5-6359-0E40-BA02-2D9E7C487B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8E5EB7EC-E687-774D-AB81-9C83832CB964}"/>
                    </a:ext>
                  </a:extLst>
                </p:cNvPr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BF3771E6-5603-E044-99A9-230D8242C018}"/>
                    </a:ext>
                  </a:extLst>
                </p:cNvPr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80300878-2B20-8849-93AB-C8CC765EF4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9C2175-1220-6248-8962-07A4C799166A}"/>
                  </a:ext>
                </a:extLst>
              </p:cNvPr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6163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C592-6C1D-4B46-B36B-07C8D5CE7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One-to-many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E2C9F-2A29-F142-8266-BBC8D527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599" y="1600201"/>
            <a:ext cx="5613395" cy="45259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Đầu vào</a:t>
            </a:r>
            <a:r>
              <a:rPr lang="en-US"/>
              <a:t>: 1 giá trị (có thể là 1 null input).</a:t>
            </a:r>
          </a:p>
          <a:p>
            <a:r>
              <a:rPr lang="en-US">
                <a:solidFill>
                  <a:srgbClr val="FF0000"/>
                </a:solidFill>
              </a:rPr>
              <a:t>Đầu ra</a:t>
            </a:r>
            <a:r>
              <a:rPr lang="en-US"/>
              <a:t>: 1 sequence.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VD: Bài toán sinh ra 1 đoạn nhạc:</a:t>
            </a:r>
          </a:p>
          <a:p>
            <a:pPr lvl="1"/>
            <a:r>
              <a:rPr lang="en-US">
                <a:solidFill>
                  <a:srgbClr val="008000"/>
                </a:solidFill>
              </a:rPr>
              <a:t>Đầu vào (X)</a:t>
            </a:r>
            <a:r>
              <a:rPr lang="en-US"/>
              <a:t>: thể loại nhạc.</a:t>
            </a:r>
          </a:p>
          <a:p>
            <a:pPr lvl="1"/>
            <a:r>
              <a:rPr lang="en-US">
                <a:solidFill>
                  <a:srgbClr val="008000"/>
                </a:solidFill>
              </a:rPr>
              <a:t>Đầu ra (y)</a:t>
            </a:r>
            <a:r>
              <a:rPr lang="en-US"/>
              <a:t>: Một sequence gồm các nốt nhạc.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B2B5F2-57F7-AB4F-A081-FB6CA43299F8}"/>
              </a:ext>
            </a:extLst>
          </p:cNvPr>
          <p:cNvGrpSpPr/>
          <p:nvPr/>
        </p:nvGrpSpPr>
        <p:grpSpPr>
          <a:xfrm>
            <a:off x="533400" y="2019300"/>
            <a:ext cx="4800600" cy="2819400"/>
            <a:chOff x="3306717" y="1369667"/>
            <a:chExt cx="4256332" cy="24404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25A24D-D64A-7E44-9C68-E68B288A7603}"/>
                </a:ext>
              </a:extLst>
            </p:cNvPr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652C62-AF1B-A749-8450-AE2DEA7514AF}"/>
                </a:ext>
              </a:extLst>
            </p:cNvPr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33C525F-A246-1B42-8964-947242848BFA}"/>
                  </a:ext>
                </a:extLst>
              </p:cNvPr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CECC8E50-4217-3345-890D-F4EC833FE8EA}"/>
                    </a:ext>
                  </a:extLst>
                </p:cNvPr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96076BF0-0ADB-154F-8166-A88F2FB7A6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17A61357-CB64-334D-A0B6-F81580813DD9}"/>
                      </a:ext>
                    </a:extLst>
                  </p:cNvPr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61E957B-94BD-FE41-AD42-6DEE87DED4E2}"/>
                      </a:ext>
                    </a:extLst>
                  </p:cNvPr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AD2F627-70C4-7A4A-B505-914E7D7E6D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A4B3353B-8251-9244-84CA-869A1B5532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152E66B-2CD0-FC43-9BF6-5FEE642F9FE4}"/>
                    </a:ext>
                  </a:extLst>
                </p:cNvPr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67E65A09-9798-8B46-8509-176777E12046}"/>
                    </a:ext>
                  </a:extLst>
                </p:cNvPr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EF69C7-725E-8E4C-A9CC-66BD23F301FD}"/>
                  </a:ext>
                </a:extLst>
              </p:cNvPr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7897F75-AEB1-0847-8A01-D9A6A12C7977}"/>
                      </a:ext>
                    </a:extLst>
                  </p:cNvPr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DDE8E60-E94B-7C46-97C9-A70791235C73}"/>
                  </a:ext>
                </a:extLst>
              </p:cNvPr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FB91F12-8C18-8F44-9B75-52989E251304}"/>
                  </a:ext>
                </a:extLst>
              </p:cNvPr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25B1FC-2ABE-6E45-9BDB-D084B1F38E00}"/>
                  </a:ext>
                </a:extLst>
              </p:cNvPr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4BD5C4B-509B-D645-8A4B-64F1BE28D581}"/>
                      </a:ext>
                    </a:extLst>
                  </p:cNvPr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1177E43-D3F9-024C-AE77-2446322C2776}"/>
                  </a:ext>
                </a:extLst>
              </p:cNvPr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E51868B-DBD1-D74A-9867-2F552604614B}"/>
                  </a:ext>
                </a:extLst>
              </p:cNvPr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E6477E-C13A-1348-80C4-D4BAE004EE19}"/>
                  </a:ext>
                </a:extLst>
              </p:cNvPr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467F896-4E91-2344-9879-16E2D3B9E835}"/>
                  </a:ext>
                </a:extLst>
              </p:cNvPr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50CE897-A39A-A241-8395-E718675CC3F5}"/>
                  </a:ext>
                </a:extLst>
              </p:cNvPr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95DE30C-9DD6-B848-96D8-213E42587E6B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44423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859B-173C-8A4B-88ED-EEBBDDA1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Many-to-many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90D76-CC4C-504D-B991-ED433A1C7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0353" y="1524000"/>
            <a:ext cx="5384800" cy="45259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Đầu vào</a:t>
            </a:r>
            <a:r>
              <a:rPr lang="en-US"/>
              <a:t>: 1 sequence.</a:t>
            </a:r>
          </a:p>
          <a:p>
            <a:r>
              <a:rPr lang="en-US">
                <a:solidFill>
                  <a:srgbClr val="FF0000"/>
                </a:solidFill>
              </a:rPr>
              <a:t>Đầu ra</a:t>
            </a:r>
            <a:r>
              <a:rPr lang="en-US"/>
              <a:t>: 1 sequence khác với đầu vào.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VD: bài toán dịch máy</a:t>
            </a:r>
          </a:p>
          <a:p>
            <a:pPr lvl="1"/>
            <a:r>
              <a:rPr lang="en-US">
                <a:solidFill>
                  <a:srgbClr val="008000"/>
                </a:solidFill>
              </a:rPr>
              <a:t>Đầu vào (X)</a:t>
            </a:r>
            <a:r>
              <a:rPr lang="en-US"/>
              <a:t>: một câu tiếng Anh.</a:t>
            </a:r>
          </a:p>
          <a:p>
            <a:pPr lvl="1"/>
            <a:r>
              <a:rPr lang="en-US">
                <a:solidFill>
                  <a:srgbClr val="008000"/>
                </a:solidFill>
              </a:rPr>
              <a:t>Đầu ra (y)</a:t>
            </a:r>
            <a:r>
              <a:rPr lang="en-US"/>
              <a:t>: một câu tiếng Pháp.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DDBA58-F42E-C448-BE90-49C4E6BEAA51}"/>
              </a:ext>
            </a:extLst>
          </p:cNvPr>
          <p:cNvGrpSpPr/>
          <p:nvPr/>
        </p:nvGrpSpPr>
        <p:grpSpPr>
          <a:xfrm>
            <a:off x="304800" y="2169560"/>
            <a:ext cx="6160828" cy="2518879"/>
            <a:chOff x="302642" y="4100392"/>
            <a:chExt cx="6693510" cy="251887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3A146D8-B023-254E-928C-204DBA66C8AC}"/>
                </a:ext>
              </a:extLst>
            </p:cNvPr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7A8AC5E-F53C-5544-9AB5-10A1E9AFF0B1}"/>
                  </a:ext>
                </a:extLst>
              </p:cNvPr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8368D43-4E7D-DC43-8216-8D28366E842A}"/>
                    </a:ext>
                  </a:extLst>
                </p:cNvPr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1F64669-3BFE-534E-9E81-7B72E7DF7C81}"/>
                    </a:ext>
                  </a:extLst>
                </p:cNvPr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B7E3F3A6-5A26-E745-A105-59203BDAD3D3}"/>
                      </a:ext>
                    </a:extLst>
                  </p:cNvPr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3CC94B4A-0162-C943-836E-91D330CF5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8" name="TextBox 57">
                            <a:extLst>
                              <a:ext uri="{FF2B5EF4-FFF2-40B4-BE49-F238E27FC236}">
                                <a16:creationId xmlns:a16="http://schemas.microsoft.com/office/drawing/2014/main" id="{1A9F233F-436F-5944-B7B6-0C97195E17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1577944C-C31C-AD48-9A0D-0AEE3E0904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60" name="Straight Arrow Connector 59">
                        <a:extLst>
                          <a:ext uri="{FF2B5EF4-FFF2-40B4-BE49-F238E27FC236}">
                            <a16:creationId xmlns:a16="http://schemas.microsoft.com/office/drawing/2014/main" id="{F0EE35E3-044D-3746-BCE3-3EB9A68B10A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1" name="TextBox 60">
                            <a:extLst>
                              <a:ext uri="{FF2B5EF4-FFF2-40B4-BE49-F238E27FC236}">
                                <a16:creationId xmlns:a16="http://schemas.microsoft.com/office/drawing/2014/main" id="{D52C3737-E65C-E747-B8A6-BD95256271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119C2F3E-378E-8944-9F27-1CA5BD1E67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BA21491-AFB2-DF4B-BCCD-862271D027A1}"/>
                      </a:ext>
                    </a:extLst>
                  </p:cNvPr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8738D6D9-4376-8747-8E5A-AEFF479249C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E2D6FB6B-ADEF-744A-B679-4541BDED61B3}"/>
                      </a:ext>
                    </a:extLst>
                  </p:cNvPr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BFB4E0BA-B3B9-1048-8FF0-08EAB4C44B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4FE6F0C-3A35-714A-AF91-6E10DDEBB1B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F83A266C-8522-FE4D-96AF-5143688719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5321792D-12C7-5B40-91F3-1A8C287504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F9C20286-9E18-6D4B-B80C-AB2494C06E29}"/>
                      </a:ext>
                    </a:extLst>
                  </p:cNvPr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14AF8061-326F-5A48-8DBA-614F37751EFA}"/>
                      </a:ext>
                    </a:extLst>
                  </p:cNvPr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EEA9282B-10C0-0248-8166-F221C73505F3}"/>
                      </a:ext>
                    </a:extLst>
                  </p:cNvPr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F68FED1D-1E5B-B440-B7F1-C5366FE06955}"/>
                      </a:ext>
                    </a:extLst>
                  </p:cNvPr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3D9ADCF8-C22C-0E40-AB1D-B273F5552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E720AB94-57DB-3949-AA29-A63AF678A3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E6C6D9BA-FBF7-6747-A212-49E599A824D3}"/>
                      </a:ext>
                    </a:extLst>
                  </p:cNvPr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92E68EE-9535-134B-BE44-44F4F5256752}"/>
                  </a:ext>
                </a:extLst>
              </p:cNvPr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5813E038-4042-4B4A-AC47-0D7E8AE87257}"/>
                      </a:ext>
                    </a:extLst>
                  </p:cNvPr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1E69C5E-BFE3-C747-88D0-4D7E782203E0}"/>
                </a:ext>
              </a:extLst>
            </p:cNvPr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7B33A26-4318-BF44-BAFB-3958CE2C9F46}"/>
                    </a:ext>
                  </a:extLst>
                </p:cNvPr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DDC4E8DD-FCF7-6941-B2F8-B76538B667F7}"/>
              </a:ext>
            </a:extLst>
          </p:cNvPr>
          <p:cNvSpPr/>
          <p:nvPr/>
        </p:nvSpPr>
        <p:spPr>
          <a:xfrm>
            <a:off x="1256167" y="2169560"/>
            <a:ext cx="2335279" cy="1923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2EB5201-3B76-F846-81B1-EB47FA8FD8BC}"/>
              </a:ext>
            </a:extLst>
          </p:cNvPr>
          <p:cNvSpPr/>
          <p:nvPr/>
        </p:nvSpPr>
        <p:spPr>
          <a:xfrm>
            <a:off x="3950475" y="2168340"/>
            <a:ext cx="2335279" cy="192341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F77850-7222-D848-8166-147C21486EE7}"/>
              </a:ext>
            </a:extLst>
          </p:cNvPr>
          <p:cNvSpPr txBox="1"/>
          <p:nvPr/>
        </p:nvSpPr>
        <p:spPr>
          <a:xfrm>
            <a:off x="1885509" y="175338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encoder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EEC3A03-1884-2A43-8B30-F822B447F463}"/>
              </a:ext>
            </a:extLst>
          </p:cNvPr>
          <p:cNvSpPr txBox="1"/>
          <p:nvPr/>
        </p:nvSpPr>
        <p:spPr>
          <a:xfrm>
            <a:off x="4609000" y="17526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897136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0A9E-3E6F-1146-9C14-9ABBF0AC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429000"/>
            <a:ext cx="10972800" cy="1143000"/>
          </a:xfrm>
        </p:spPr>
        <p:txBody>
          <a:bodyPr/>
          <a:lstStyle/>
          <a:p>
            <a:pPr algn="l"/>
            <a:r>
              <a:rPr lang="en-US"/>
              <a:t>Language models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5712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91FE-F3F2-C347-ADAE-BA4D19DE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Định nghĩa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1ABBB-EAAE-464E-992C-23803D314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Language model </a:t>
            </a:r>
            <a:r>
              <a:rPr lang="en-US"/>
              <a:t>(tạm dịch: mô hình ngôn ngữ) là một </a:t>
            </a:r>
            <a:r>
              <a:rPr lang="en-US">
                <a:solidFill>
                  <a:srgbClr val="FF0000"/>
                </a:solidFill>
              </a:rPr>
              <a:t>phân phối xác suất</a:t>
            </a:r>
            <a:r>
              <a:rPr lang="en-US"/>
              <a:t> (probability distribution) giữa các </a:t>
            </a:r>
            <a:r>
              <a:rPr lang="en-US">
                <a:solidFill>
                  <a:srgbClr val="FF0000"/>
                </a:solidFill>
              </a:rPr>
              <a:t>chuỗi ký tự (bao gồm từ - words) </a:t>
            </a:r>
            <a:r>
              <a:rPr lang="en-US"/>
              <a:t>trong một đoạn văn bản.</a:t>
            </a:r>
          </a:p>
          <a:p>
            <a:r>
              <a:rPr lang="en-US"/>
              <a:t>Định nghĩa của </a:t>
            </a:r>
            <a:r>
              <a:rPr lang="en-US">
                <a:solidFill>
                  <a:srgbClr val="FF0000"/>
                </a:solidFill>
              </a:rPr>
              <a:t>D. Jurafsky</a:t>
            </a:r>
            <a:r>
              <a:rPr lang="en-US"/>
              <a:t>: </a:t>
            </a:r>
            <a:r>
              <a:rPr lang="en-US" i="1"/>
              <a:t>Models that assign probabilities to sequences of words are called language models or LMs</a:t>
            </a:r>
            <a:r>
              <a:rPr lang="en-US"/>
              <a:t>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715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266F6-0AB8-7645-95FD-20B1A129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5E0C8-153F-214B-9E80-058F17834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/>
              <a:t>Sentence 1</a:t>
            </a:r>
            <a:r>
              <a:rPr lang="en-US"/>
              <a:t>: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The apple and </a:t>
            </a:r>
            <a:r>
              <a:rPr lang="en-US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pair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salad.</a:t>
            </a:r>
            <a:endParaRPr lang="en-US"/>
          </a:p>
          <a:p>
            <a:r>
              <a:rPr lang="en-US" i="1"/>
              <a:t>Sentence 2</a:t>
            </a:r>
            <a:r>
              <a:rPr lang="en-US"/>
              <a:t>: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The apple and </a:t>
            </a:r>
            <a:r>
              <a:rPr lang="en-US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pear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salad.</a:t>
            </a:r>
          </a:p>
          <a:p>
            <a:endParaRPr lang="en-US" dirty="0">
              <a:latin typeface="Century Schoolbook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P (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The apple and </a:t>
            </a:r>
            <a:r>
              <a:rPr lang="en-US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pair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salad) = 3.2 x 10</a:t>
            </a:r>
            <a:r>
              <a:rPr lang="en-US" baseline="30000" dirty="0">
                <a:latin typeface="Century Schoolbook" charset="0"/>
                <a:ea typeface="Century Schoolbook" charset="0"/>
                <a:cs typeface="Century Schoolbook" charset="0"/>
              </a:rPr>
              <a:t>-3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entury Schoolbook" charset="0"/>
              </a:rPr>
              <a:t>P (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The apple and </a:t>
            </a:r>
            <a:r>
              <a:rPr lang="en-US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pear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salad</a:t>
            </a:r>
            <a:r>
              <a:rPr lang="en-US" dirty="0">
                <a:latin typeface="Century Schoolbook" charset="0"/>
              </a:rPr>
              <a:t>) = 5.7 x 10</a:t>
            </a:r>
            <a:r>
              <a:rPr lang="en-US" baseline="30000" dirty="0">
                <a:latin typeface="Century Schoolbook" charset="0"/>
              </a:rPr>
              <a:t>-3</a:t>
            </a:r>
            <a:r>
              <a:rPr lang="en-US" dirty="0">
                <a:latin typeface="Century Schoolbook" charset="0"/>
              </a:rPr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CC3D7-03DB-2249-87C1-6CFD5EB0F59C}"/>
              </a:ext>
            </a:extLst>
          </p:cNvPr>
          <p:cNvSpPr txBox="1"/>
          <p:nvPr/>
        </p:nvSpPr>
        <p:spPr>
          <a:xfrm>
            <a:off x="609600" y="4734579"/>
            <a:ext cx="11431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>
                <a:solidFill>
                  <a:srgbClr val="FF0000"/>
                </a:solidFill>
              </a:rPr>
              <a:t>P(next_sentence) = ? </a:t>
            </a:r>
            <a:r>
              <a:rPr lang="en-US" sz="2800" i="1">
                <a:solidFill>
                  <a:srgbClr val="008000"/>
                </a:solidFill>
              </a:rPr>
              <a:t>– xác suất xuất hiện câu tiếp theo là bao nhiêu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0F371-31E4-2E4D-B034-E46E6452C103}"/>
              </a:ext>
            </a:extLst>
          </p:cNvPr>
          <p:cNvSpPr/>
          <p:nvPr/>
        </p:nvSpPr>
        <p:spPr>
          <a:xfrm>
            <a:off x="609600" y="4734579"/>
            <a:ext cx="2971800" cy="675621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05633-87FA-C04D-98AB-463F769257CA}"/>
              </a:ext>
            </a:extLst>
          </p:cNvPr>
          <p:cNvSpPr txBox="1"/>
          <p:nvPr/>
        </p:nvSpPr>
        <p:spPr>
          <a:xfrm>
            <a:off x="3881597" y="5664499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Language model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A3D0949B-7B67-364A-871B-8F8927A7EB17}"/>
              </a:ext>
            </a:extLst>
          </p:cNvPr>
          <p:cNvSpPr/>
          <p:nvPr/>
        </p:nvSpPr>
        <p:spPr>
          <a:xfrm rot="1130688">
            <a:off x="3042063" y="5610488"/>
            <a:ext cx="762000" cy="3006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9838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5266-42AB-184D-8340-643F1F34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 in language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AF33C-F90A-F74E-9D19-F13C33874A91}"/>
              </a:ext>
            </a:extLst>
          </p:cNvPr>
          <p:cNvSpPr txBox="1"/>
          <p:nvPr/>
        </p:nvSpPr>
        <p:spPr>
          <a:xfrm>
            <a:off x="284097" y="2057400"/>
            <a:ext cx="6340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27FE9-51DB-A242-87FF-FD0155E55B42}"/>
              </a:ext>
            </a:extLst>
          </p:cNvPr>
          <p:cNvSpPr txBox="1"/>
          <p:nvPr/>
        </p:nvSpPr>
        <p:spPr>
          <a:xfrm>
            <a:off x="236946" y="3840357"/>
            <a:ext cx="7425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The Egyptian Mau is a bread of cat. </a:t>
            </a:r>
            <a:r>
              <a:rPr lang="en-US" sz="2800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&lt;EOS&gt;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E2163-5B67-1748-BFF4-32CE45E36840}"/>
              </a:ext>
            </a:extLst>
          </p:cNvPr>
          <p:cNvSpPr txBox="1"/>
          <p:nvPr/>
        </p:nvSpPr>
        <p:spPr>
          <a:xfrm>
            <a:off x="10257951" y="851843"/>
            <a:ext cx="19719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66FF"/>
                </a:solidFill>
              </a:rPr>
              <a:t>Vocabulary:</a:t>
            </a:r>
          </a:p>
          <a:p>
            <a:r>
              <a:rPr lang="en-US" sz="2400" i="1">
                <a:solidFill>
                  <a:srgbClr val="008000"/>
                </a:solidFill>
              </a:rPr>
              <a:t>Cats</a:t>
            </a:r>
          </a:p>
          <a:p>
            <a:r>
              <a:rPr lang="en-US" sz="2400" i="1">
                <a:solidFill>
                  <a:srgbClr val="008000"/>
                </a:solidFill>
              </a:rPr>
              <a:t>average</a:t>
            </a:r>
          </a:p>
          <a:p>
            <a:r>
              <a:rPr lang="en-US" sz="2400" i="1">
                <a:solidFill>
                  <a:srgbClr val="008000"/>
                </a:solidFill>
              </a:rPr>
              <a:t>15</a:t>
            </a:r>
          </a:p>
          <a:p>
            <a:r>
              <a:rPr lang="en-US" sz="2400" i="1">
                <a:solidFill>
                  <a:srgbClr val="008000"/>
                </a:solidFill>
              </a:rPr>
              <a:t>hours</a:t>
            </a:r>
          </a:p>
          <a:p>
            <a:r>
              <a:rPr lang="en-US" sz="2400" i="1">
                <a:solidFill>
                  <a:srgbClr val="008000"/>
                </a:solidFill>
              </a:rPr>
              <a:t>of</a:t>
            </a:r>
          </a:p>
          <a:p>
            <a:r>
              <a:rPr lang="en-US" sz="2400" i="1">
                <a:solidFill>
                  <a:srgbClr val="008000"/>
                </a:solidFill>
              </a:rPr>
              <a:t>sleep</a:t>
            </a:r>
          </a:p>
          <a:p>
            <a:r>
              <a:rPr lang="en-US" sz="2400" i="1">
                <a:solidFill>
                  <a:srgbClr val="008000"/>
                </a:solidFill>
              </a:rPr>
              <a:t>a</a:t>
            </a:r>
          </a:p>
          <a:p>
            <a:r>
              <a:rPr lang="en-US" sz="2400" i="1">
                <a:solidFill>
                  <a:srgbClr val="008000"/>
                </a:solidFill>
              </a:rPr>
              <a:t>day</a:t>
            </a:r>
          </a:p>
          <a:p>
            <a:r>
              <a:rPr lang="en-US" sz="2400" i="1">
                <a:solidFill>
                  <a:srgbClr val="008000"/>
                </a:solidFill>
              </a:rPr>
              <a:t>The</a:t>
            </a:r>
          </a:p>
          <a:p>
            <a:r>
              <a:rPr lang="en-US" sz="2400" i="1">
                <a:solidFill>
                  <a:srgbClr val="008000"/>
                </a:solidFill>
              </a:rPr>
              <a:t>Egyptian</a:t>
            </a:r>
          </a:p>
          <a:p>
            <a:r>
              <a:rPr lang="en-US" sz="2400" i="1">
                <a:solidFill>
                  <a:srgbClr val="008000"/>
                </a:solidFill>
              </a:rPr>
              <a:t>is</a:t>
            </a:r>
          </a:p>
          <a:p>
            <a:r>
              <a:rPr lang="en-US" sz="2400" i="1">
                <a:solidFill>
                  <a:srgbClr val="008000"/>
                </a:solidFill>
              </a:rPr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6BA29-F02A-C648-B5D0-2714D1FB2430}"/>
              </a:ext>
            </a:extLst>
          </p:cNvPr>
          <p:cNvSpPr txBox="1"/>
          <p:nvPr/>
        </p:nvSpPr>
        <p:spPr>
          <a:xfrm>
            <a:off x="2417697" y="1240428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66FF"/>
                </a:solidFill>
              </a:rPr>
              <a:t>Sentences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02354-0196-C045-8FDD-749E5C85E6F9}"/>
              </a:ext>
            </a:extLst>
          </p:cNvPr>
          <p:cNvSpPr txBox="1"/>
          <p:nvPr/>
        </p:nvSpPr>
        <p:spPr>
          <a:xfrm>
            <a:off x="436497" y="2580620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69E21-16DC-0D4B-BB63-8B6EABAD7FA3}"/>
              </a:ext>
            </a:extLst>
          </p:cNvPr>
          <p:cNvSpPr txBox="1"/>
          <p:nvPr/>
        </p:nvSpPr>
        <p:spPr>
          <a:xfrm>
            <a:off x="1427097" y="2567920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&lt;2&gt;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6A3F7-9D13-414C-ADB6-9CDE2E7C393D}"/>
              </a:ext>
            </a:extLst>
          </p:cNvPr>
          <p:cNvSpPr txBox="1"/>
          <p:nvPr/>
        </p:nvSpPr>
        <p:spPr>
          <a:xfrm>
            <a:off x="2455797" y="2580620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&lt;3&gt;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416DB-9FF4-A145-B5F8-B93464590759}"/>
              </a:ext>
            </a:extLst>
          </p:cNvPr>
          <p:cNvSpPr txBox="1"/>
          <p:nvPr/>
        </p:nvSpPr>
        <p:spPr>
          <a:xfrm>
            <a:off x="3250215" y="2567920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&lt;4&gt;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303AC-6BB2-3A40-A574-815408E7DB7F}"/>
              </a:ext>
            </a:extLst>
          </p:cNvPr>
          <p:cNvSpPr txBox="1"/>
          <p:nvPr/>
        </p:nvSpPr>
        <p:spPr>
          <a:xfrm>
            <a:off x="4038395" y="2567920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&lt;5&gt;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00004-30FB-A44C-890E-39BA3C57F279}"/>
              </a:ext>
            </a:extLst>
          </p:cNvPr>
          <p:cNvSpPr txBox="1"/>
          <p:nvPr/>
        </p:nvSpPr>
        <p:spPr>
          <a:xfrm>
            <a:off x="4638526" y="2567920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&lt;6&gt;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B1911-1724-C041-B60F-EA604B543218}"/>
              </a:ext>
            </a:extLst>
          </p:cNvPr>
          <p:cNvSpPr txBox="1"/>
          <p:nvPr/>
        </p:nvSpPr>
        <p:spPr>
          <a:xfrm>
            <a:off x="5310123" y="2567920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&lt;7&gt;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0182C-118F-FE46-BF7E-7A2CF9456DFF}"/>
              </a:ext>
            </a:extLst>
          </p:cNvPr>
          <p:cNvSpPr txBox="1"/>
          <p:nvPr/>
        </p:nvSpPr>
        <p:spPr>
          <a:xfrm>
            <a:off x="5973807" y="2567920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&lt;8&gt;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42E333-F52F-E245-85C4-A72DF6D26367}"/>
              </a:ext>
            </a:extLst>
          </p:cNvPr>
          <p:cNvSpPr txBox="1"/>
          <p:nvPr/>
        </p:nvSpPr>
        <p:spPr>
          <a:xfrm>
            <a:off x="6460128" y="2081978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99"/>
                </a:solidFill>
              </a:rPr>
              <a:t>&lt;EOS&gt;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88C01-D1D6-CB46-8F33-CBDED6399181}"/>
              </a:ext>
            </a:extLst>
          </p:cNvPr>
          <p:cNvSpPr txBox="1"/>
          <p:nvPr/>
        </p:nvSpPr>
        <p:spPr>
          <a:xfrm>
            <a:off x="275046" y="4376277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&lt;1&gt;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F6C398-F72A-494C-A23D-9A9A3E2D2DB5}"/>
              </a:ext>
            </a:extLst>
          </p:cNvPr>
          <p:cNvSpPr txBox="1"/>
          <p:nvPr/>
        </p:nvSpPr>
        <p:spPr>
          <a:xfrm>
            <a:off x="1379946" y="4376277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&lt;2&gt;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8ADC6-C5EA-324B-9C29-C85FFA4645F8}"/>
              </a:ext>
            </a:extLst>
          </p:cNvPr>
          <p:cNvSpPr txBox="1"/>
          <p:nvPr/>
        </p:nvSpPr>
        <p:spPr>
          <a:xfrm>
            <a:off x="3305499" y="4363577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&lt;4&gt;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DA8CD-13DB-894A-8A2A-D0A4A8F32490}"/>
              </a:ext>
            </a:extLst>
          </p:cNvPr>
          <p:cNvSpPr txBox="1"/>
          <p:nvPr/>
        </p:nvSpPr>
        <p:spPr>
          <a:xfrm>
            <a:off x="3786207" y="4363577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&lt;5&gt;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C9FF9-2393-2D4B-B76F-CAC099547F7B}"/>
              </a:ext>
            </a:extLst>
          </p:cNvPr>
          <p:cNvSpPr txBox="1"/>
          <p:nvPr/>
        </p:nvSpPr>
        <p:spPr>
          <a:xfrm>
            <a:off x="4389011" y="4363577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&lt;6&gt;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05EF3-9964-EF4F-B6D3-2CB3ED5C9D2B}"/>
              </a:ext>
            </a:extLst>
          </p:cNvPr>
          <p:cNvSpPr txBox="1"/>
          <p:nvPr/>
        </p:nvSpPr>
        <p:spPr>
          <a:xfrm>
            <a:off x="5056708" y="4376277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&lt;7&gt;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87B8E9-A753-E34A-9D9E-91FA53DFBC7A}"/>
              </a:ext>
            </a:extLst>
          </p:cNvPr>
          <p:cNvSpPr txBox="1"/>
          <p:nvPr/>
        </p:nvSpPr>
        <p:spPr>
          <a:xfrm>
            <a:off x="5634391" y="4376277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&lt;8&gt;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4035522-AA5E-AC44-BADD-38F0C2E8E8C8}"/>
              </a:ext>
            </a:extLst>
          </p:cNvPr>
          <p:cNvSpPr/>
          <p:nvPr/>
        </p:nvSpPr>
        <p:spPr>
          <a:xfrm rot="5400000">
            <a:off x="3853115" y="-328540"/>
            <a:ext cx="196272" cy="6838889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24070A-8DBA-2A46-8A0F-453C86E1B06A}"/>
              </a:ext>
            </a:extLst>
          </p:cNvPr>
          <p:cNvSpPr txBox="1"/>
          <p:nvPr/>
        </p:nvSpPr>
        <p:spPr>
          <a:xfrm>
            <a:off x="3548534" y="3226061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rgbClr val="0066FF"/>
                </a:solidFill>
              </a:rPr>
              <a:t>token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D0D5AE0-93DE-B348-8D9A-3C5AEBEC3021}"/>
              </a:ext>
            </a:extLst>
          </p:cNvPr>
          <p:cNvSpPr/>
          <p:nvPr/>
        </p:nvSpPr>
        <p:spPr>
          <a:xfrm rot="5400000">
            <a:off x="3769020" y="1372619"/>
            <a:ext cx="196271" cy="700708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FDFDFA-3387-1048-8199-058084559E9C}"/>
              </a:ext>
            </a:extLst>
          </p:cNvPr>
          <p:cNvSpPr txBox="1"/>
          <p:nvPr/>
        </p:nvSpPr>
        <p:spPr>
          <a:xfrm>
            <a:off x="3513103" y="4964053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rgbClr val="0066FF"/>
                </a:solidFill>
              </a:rPr>
              <a:t>token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0B201A-B31A-B94C-BC7B-ABCB6A6AFC23}"/>
              </a:ext>
            </a:extLst>
          </p:cNvPr>
          <p:cNvSpPr txBox="1"/>
          <p:nvPr/>
        </p:nvSpPr>
        <p:spPr>
          <a:xfrm>
            <a:off x="2489033" y="3615724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0099"/>
                </a:solidFill>
              </a:rPr>
              <a:t>&lt;UNK&gt;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3D06A3-EBEE-5C47-BDAA-B65FEDCA862F}"/>
              </a:ext>
            </a:extLst>
          </p:cNvPr>
          <p:cNvSpPr txBox="1"/>
          <p:nvPr/>
        </p:nvSpPr>
        <p:spPr>
          <a:xfrm>
            <a:off x="2670220" y="4376277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&lt;3&gt;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30CE97-DF03-7245-95DA-AC7BAA179A66}"/>
              </a:ext>
            </a:extLst>
          </p:cNvPr>
          <p:cNvSpPr txBox="1"/>
          <p:nvPr/>
        </p:nvSpPr>
        <p:spPr>
          <a:xfrm>
            <a:off x="6558483" y="4388155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&lt;9&gt;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C4698F-7B2C-FB4A-9C6D-6D881CEA469D}"/>
              </a:ext>
            </a:extLst>
          </p:cNvPr>
          <p:cNvSpPr txBox="1"/>
          <p:nvPr/>
        </p:nvSpPr>
        <p:spPr>
          <a:xfrm>
            <a:off x="6759695" y="2571752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y</a:t>
            </a:r>
            <a:r>
              <a:rPr lang="en-US" sz="2000" baseline="30000">
                <a:solidFill>
                  <a:srgbClr val="FF0000"/>
                </a:solidFill>
              </a:rPr>
              <a:t>&lt;9&gt;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4DD7F9-1A7E-A345-93FC-0EE7DB57D0A0}"/>
              </a:ext>
            </a:extLst>
          </p:cNvPr>
          <p:cNvSpPr txBox="1"/>
          <p:nvPr/>
        </p:nvSpPr>
        <p:spPr>
          <a:xfrm>
            <a:off x="8150850" y="2580620"/>
            <a:ext cx="16174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&lt;EOS&gt;</a:t>
            </a:r>
            <a:r>
              <a:rPr lang="en-US" i="1">
                <a:solidFill>
                  <a:srgbClr val="000099"/>
                </a:solidFill>
              </a:rPr>
              <a:t>: là token định nghĩa kết thúc một câu </a:t>
            </a:r>
          </a:p>
          <a:p>
            <a:r>
              <a:rPr lang="en-US" i="1">
                <a:solidFill>
                  <a:srgbClr val="000099"/>
                </a:solidFill>
              </a:rPr>
              <a:t>(End of sentence)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7EE22929-A4A5-6E4C-B778-3C44DB2433E6}"/>
              </a:ext>
            </a:extLst>
          </p:cNvPr>
          <p:cNvSpPr/>
          <p:nvPr/>
        </p:nvSpPr>
        <p:spPr>
          <a:xfrm>
            <a:off x="7751697" y="2339756"/>
            <a:ext cx="281937" cy="2020293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A161C0-B436-8C4F-ADD6-5D91E2E25BC9}"/>
              </a:ext>
            </a:extLst>
          </p:cNvPr>
          <p:cNvSpPr txBox="1"/>
          <p:nvPr/>
        </p:nvSpPr>
        <p:spPr>
          <a:xfrm>
            <a:off x="139888" y="5541274"/>
            <a:ext cx="918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&lt;UNK&gt;:</a:t>
            </a:r>
            <a:r>
              <a:rPr lang="en-US"/>
              <a:t> token đặc biệt, được dùng khi token đó </a:t>
            </a:r>
            <a:r>
              <a:rPr lang="en-US">
                <a:solidFill>
                  <a:srgbClr val="FF0000"/>
                </a:solidFill>
              </a:rPr>
              <a:t>không có trong bộ từ vựng </a:t>
            </a:r>
            <a:r>
              <a:rPr lang="en-US"/>
              <a:t>(Vocabulary)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6138B3-BFE4-3E4F-BF53-5D8F8D32BFD3}"/>
              </a:ext>
            </a:extLst>
          </p:cNvPr>
          <p:cNvCxnSpPr/>
          <p:nvPr/>
        </p:nvCxnSpPr>
        <p:spPr>
          <a:xfrm flipH="1">
            <a:off x="2489033" y="3864935"/>
            <a:ext cx="120043" cy="163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91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AA76-F934-FB4F-921A-A27BDE25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Huấn luyện RNN model cho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8E4A6-EBF4-C348-89A6-1DEF6E303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Mục tiêu huấn luyện: dự đoán </a:t>
            </a:r>
            <a:r>
              <a:rPr lang="en-US">
                <a:solidFill>
                  <a:srgbClr val="FF0000"/>
                </a:solidFill>
              </a:rPr>
              <a:t>xác suất xuất hiện từ tiếp theo trong một câu dựa vào từ trước đó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VD: </a:t>
            </a:r>
            <a:r>
              <a:rPr lang="en-US" i="1">
                <a:solidFill>
                  <a:srgbClr val="FF0000"/>
                </a:solidFill>
              </a:rPr>
              <a:t>(y</a:t>
            </a:r>
            <a:r>
              <a:rPr lang="en-US" i="1" baseline="30000">
                <a:solidFill>
                  <a:srgbClr val="FF0000"/>
                </a:solidFill>
              </a:rPr>
              <a:t>&lt;1&gt;</a:t>
            </a:r>
            <a:r>
              <a:rPr lang="en-US" i="1">
                <a:solidFill>
                  <a:srgbClr val="FF0000"/>
                </a:solidFill>
              </a:rPr>
              <a:t>, y</a:t>
            </a:r>
            <a:r>
              <a:rPr lang="en-US" i="1" baseline="30000">
                <a:solidFill>
                  <a:srgbClr val="FF0000"/>
                </a:solidFill>
              </a:rPr>
              <a:t>&lt;2&gt;</a:t>
            </a:r>
            <a:r>
              <a:rPr lang="en-US" i="1">
                <a:solidFill>
                  <a:srgbClr val="FF0000"/>
                </a:solidFill>
              </a:rPr>
              <a:t>, y</a:t>
            </a:r>
            <a:r>
              <a:rPr lang="en-US" i="1" baseline="30000">
                <a:solidFill>
                  <a:srgbClr val="FF0000"/>
                </a:solidFill>
              </a:rPr>
              <a:t>&lt;3&gt;</a:t>
            </a:r>
            <a:r>
              <a:rPr lang="en-US" i="1">
                <a:solidFill>
                  <a:srgbClr val="FF0000"/>
                </a:solidFill>
              </a:rPr>
              <a:t>) </a:t>
            </a:r>
            <a:r>
              <a:rPr lang="en-US"/>
              <a:t>là một câu dự đoán (gồm 3 token).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/>
              <a:t>Tính xác suất: cho từng token trên theo language model.</a:t>
            </a:r>
          </a:p>
          <a:p>
            <a:pPr marL="0" indent="0">
              <a:buNone/>
            </a:pPr>
            <a:r>
              <a:rPr lang="en-US" i="1"/>
              <a:t>P(</a:t>
            </a:r>
            <a:r>
              <a:rPr lang="en-US" i="1">
                <a:solidFill>
                  <a:srgbClr val="FF0000"/>
                </a:solidFill>
              </a:rPr>
              <a:t>y</a:t>
            </a:r>
            <a:r>
              <a:rPr lang="en-US" i="1" baseline="30000">
                <a:solidFill>
                  <a:srgbClr val="FF0000"/>
                </a:solidFill>
              </a:rPr>
              <a:t>&lt;1&gt;</a:t>
            </a:r>
            <a:r>
              <a:rPr lang="en-US" i="1"/>
              <a:t>): xác suất xuất hiện token </a:t>
            </a:r>
            <a:r>
              <a:rPr lang="en-US" i="1">
                <a:solidFill>
                  <a:srgbClr val="FF0000"/>
                </a:solidFill>
              </a:rPr>
              <a:t>y</a:t>
            </a:r>
            <a:r>
              <a:rPr lang="en-US" i="1" baseline="30000">
                <a:solidFill>
                  <a:srgbClr val="FF0000"/>
                </a:solidFill>
              </a:rPr>
              <a:t>&lt;1&gt;</a:t>
            </a:r>
            <a:r>
              <a:rPr lang="en-US" i="1"/>
              <a:t>.</a:t>
            </a:r>
          </a:p>
          <a:p>
            <a:pPr marL="0" indent="0">
              <a:buNone/>
            </a:pPr>
            <a:r>
              <a:rPr lang="en-US" i="1"/>
              <a:t>P(</a:t>
            </a:r>
            <a:r>
              <a:rPr lang="en-US" i="1">
                <a:solidFill>
                  <a:srgbClr val="FF0000"/>
                </a:solidFill>
              </a:rPr>
              <a:t>y</a:t>
            </a:r>
            <a:r>
              <a:rPr lang="en-US" i="1" baseline="30000">
                <a:solidFill>
                  <a:srgbClr val="FF0000"/>
                </a:solidFill>
              </a:rPr>
              <a:t>&lt;2&gt;</a:t>
            </a:r>
            <a:r>
              <a:rPr lang="en-US" i="1"/>
              <a:t>| </a:t>
            </a:r>
            <a:r>
              <a:rPr lang="en-US" i="1">
                <a:solidFill>
                  <a:srgbClr val="008000"/>
                </a:solidFill>
              </a:rPr>
              <a:t>y</a:t>
            </a:r>
            <a:r>
              <a:rPr lang="en-US" i="1" baseline="30000">
                <a:solidFill>
                  <a:srgbClr val="008000"/>
                </a:solidFill>
              </a:rPr>
              <a:t>&lt;1&gt;</a:t>
            </a:r>
            <a:r>
              <a:rPr lang="en-US" i="1"/>
              <a:t>): xác suất xuất hiện token </a:t>
            </a:r>
            <a:r>
              <a:rPr lang="en-US" i="1">
                <a:solidFill>
                  <a:srgbClr val="FF0000"/>
                </a:solidFill>
              </a:rPr>
              <a:t>y</a:t>
            </a:r>
            <a:r>
              <a:rPr lang="en-US" i="1" baseline="30000">
                <a:solidFill>
                  <a:srgbClr val="FF0000"/>
                </a:solidFill>
              </a:rPr>
              <a:t>&lt;2&gt;</a:t>
            </a:r>
            <a:r>
              <a:rPr lang="en-US" i="1"/>
              <a:t> khi biết </a:t>
            </a:r>
            <a:r>
              <a:rPr lang="en-US" i="1">
                <a:solidFill>
                  <a:srgbClr val="FF0000"/>
                </a:solidFill>
              </a:rPr>
              <a:t>y</a:t>
            </a:r>
            <a:r>
              <a:rPr lang="en-US" i="1" baseline="30000">
                <a:solidFill>
                  <a:srgbClr val="FF0000"/>
                </a:solidFill>
              </a:rPr>
              <a:t>&lt;1&gt;</a:t>
            </a:r>
            <a:r>
              <a:rPr lang="en-US" i="1"/>
              <a:t>.</a:t>
            </a:r>
          </a:p>
          <a:p>
            <a:pPr marL="0" indent="0">
              <a:buNone/>
            </a:pPr>
            <a:r>
              <a:rPr lang="en-US" i="1"/>
              <a:t>P(</a:t>
            </a:r>
            <a:r>
              <a:rPr lang="en-US" i="1">
                <a:solidFill>
                  <a:srgbClr val="FF0000"/>
                </a:solidFill>
              </a:rPr>
              <a:t>y</a:t>
            </a:r>
            <a:r>
              <a:rPr lang="en-US" i="1" baseline="30000">
                <a:solidFill>
                  <a:srgbClr val="FF0000"/>
                </a:solidFill>
              </a:rPr>
              <a:t>&lt;3&gt;</a:t>
            </a:r>
            <a:r>
              <a:rPr lang="en-US" i="1"/>
              <a:t>| </a:t>
            </a:r>
            <a:r>
              <a:rPr lang="en-US" i="1">
                <a:solidFill>
                  <a:srgbClr val="008000"/>
                </a:solidFill>
              </a:rPr>
              <a:t>y</a:t>
            </a:r>
            <a:r>
              <a:rPr lang="en-US" i="1" baseline="30000">
                <a:solidFill>
                  <a:srgbClr val="008000"/>
                </a:solidFill>
              </a:rPr>
              <a:t>&lt;2&gt;</a:t>
            </a:r>
            <a:r>
              <a:rPr lang="en-US" i="1"/>
              <a:t>,</a:t>
            </a:r>
            <a:r>
              <a:rPr lang="en-US" i="1">
                <a:solidFill>
                  <a:srgbClr val="008000"/>
                </a:solidFill>
              </a:rPr>
              <a:t> y</a:t>
            </a:r>
            <a:r>
              <a:rPr lang="en-US" i="1" baseline="30000">
                <a:solidFill>
                  <a:srgbClr val="008000"/>
                </a:solidFill>
              </a:rPr>
              <a:t>&lt;1&gt;</a:t>
            </a:r>
            <a:r>
              <a:rPr lang="en-US" i="1"/>
              <a:t>): xác suất xuất hiện </a:t>
            </a:r>
            <a:r>
              <a:rPr lang="en-US" i="1">
                <a:solidFill>
                  <a:srgbClr val="FF0000"/>
                </a:solidFill>
              </a:rPr>
              <a:t>y</a:t>
            </a:r>
            <a:r>
              <a:rPr lang="en-US" i="1" baseline="30000">
                <a:solidFill>
                  <a:srgbClr val="FF0000"/>
                </a:solidFill>
              </a:rPr>
              <a:t>&lt;3&gt; </a:t>
            </a:r>
            <a:r>
              <a:rPr lang="en-US" i="1"/>
              <a:t>khi biết </a:t>
            </a:r>
            <a:r>
              <a:rPr lang="en-US" i="1">
                <a:solidFill>
                  <a:srgbClr val="FF0000"/>
                </a:solidFill>
              </a:rPr>
              <a:t>y</a:t>
            </a:r>
            <a:r>
              <a:rPr lang="en-US" i="1" baseline="30000">
                <a:solidFill>
                  <a:srgbClr val="FF0000"/>
                </a:solidFill>
              </a:rPr>
              <a:t>&lt;1&gt;</a:t>
            </a:r>
            <a:r>
              <a:rPr lang="en-US" i="1"/>
              <a:t>và </a:t>
            </a:r>
            <a:r>
              <a:rPr lang="en-US" i="1">
                <a:solidFill>
                  <a:srgbClr val="FF0000"/>
                </a:solidFill>
              </a:rPr>
              <a:t>y</a:t>
            </a:r>
            <a:r>
              <a:rPr lang="en-US" i="1" baseline="30000">
                <a:solidFill>
                  <a:srgbClr val="FF0000"/>
                </a:solidFill>
              </a:rPr>
              <a:t>&lt;2&gt;</a:t>
            </a:r>
            <a:r>
              <a:rPr lang="en-US" i="1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Đánh giá độ chính xác: dựa vào hàm Cost function của mạng RNN.</a:t>
            </a:r>
          </a:p>
        </p:txBody>
      </p:sp>
    </p:spTree>
    <p:extLst>
      <p:ext uri="{BB962C8B-B14F-4D97-AF65-F5344CB8AC3E}">
        <p14:creationId xmlns:p14="http://schemas.microsoft.com/office/powerpoint/2010/main" val="192891887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4F33-8A0D-3B49-8424-90730DD3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57FA8E-E249-D24C-9AD4-199F11893CA3}"/>
              </a:ext>
            </a:extLst>
          </p:cNvPr>
          <p:cNvGrpSpPr/>
          <p:nvPr/>
        </p:nvGrpSpPr>
        <p:grpSpPr>
          <a:xfrm>
            <a:off x="609600" y="1417638"/>
            <a:ext cx="10655541" cy="3444792"/>
            <a:chOff x="1098039" y="1084868"/>
            <a:chExt cx="10655541" cy="34447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BB6E08-583A-074F-A87D-B3FD2F03CE71}"/>
                </a:ext>
              </a:extLst>
            </p:cNvPr>
            <p:cNvSpPr txBox="1"/>
            <p:nvPr/>
          </p:nvSpPr>
          <p:spPr>
            <a:xfrm>
              <a:off x="3200400" y="2905780"/>
              <a:ext cx="797013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/>
                <a:t>a</a:t>
              </a:r>
              <a:r>
                <a:rPr lang="en-US" sz="2800" baseline="30000"/>
                <a:t>&lt;1&gt;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1B623E-D955-7244-AB08-EAAC8D41B2E1}"/>
                </a:ext>
              </a:extLst>
            </p:cNvPr>
            <p:cNvSpPr txBox="1"/>
            <p:nvPr/>
          </p:nvSpPr>
          <p:spPr>
            <a:xfrm>
              <a:off x="4876800" y="2918480"/>
              <a:ext cx="797013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/>
                <a:t>a</a:t>
              </a:r>
              <a:r>
                <a:rPr lang="en-US" sz="2800" baseline="30000"/>
                <a:t>&lt;2&gt;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21409F-2C27-6043-9ABA-9879DDDE74C5}"/>
                </a:ext>
              </a:extLst>
            </p:cNvPr>
            <p:cNvSpPr txBox="1"/>
            <p:nvPr/>
          </p:nvSpPr>
          <p:spPr>
            <a:xfrm>
              <a:off x="9613699" y="2903730"/>
              <a:ext cx="930063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/>
                <a:t>a</a:t>
              </a:r>
              <a:r>
                <a:rPr lang="en-US" sz="2800" baseline="30000"/>
                <a:t>&lt;Tx&gt;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0CB2B5-830A-034D-B413-FD846D46293D}"/>
                </a:ext>
              </a:extLst>
            </p:cNvPr>
            <p:cNvSpPr txBox="1"/>
            <p:nvPr/>
          </p:nvSpPr>
          <p:spPr>
            <a:xfrm>
              <a:off x="8229600" y="2905780"/>
              <a:ext cx="5822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....</a:t>
              </a:r>
              <a:endParaRPr lang="en-US" sz="2800" baseline="30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BB195A-6FAB-8E46-B22F-B9FD8E08E290}"/>
                    </a:ext>
                  </a:extLst>
                </p:cNvPr>
                <p:cNvSpPr txBox="1"/>
                <p:nvPr/>
              </p:nvSpPr>
              <p:spPr>
                <a:xfrm>
                  <a:off x="3200400" y="1925118"/>
                  <a:ext cx="803169" cy="5132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2800" baseline="30000"/>
                    <a:t>&lt;1&gt;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BB195A-6FAB-8E46-B22F-B9FD8E08E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400" y="1925118"/>
                  <a:ext cx="803169" cy="513282"/>
                </a:xfrm>
                <a:prstGeom prst="rect">
                  <a:avLst/>
                </a:prstGeom>
                <a:blipFill>
                  <a:blip r:embed="rId2"/>
                  <a:stretch>
                    <a:fillRect l="-3077" t="-2381" r="-3077" b="-1190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410177-26CB-CE45-B411-1BEEC5FACD42}"/>
                    </a:ext>
                  </a:extLst>
                </p:cNvPr>
                <p:cNvSpPr txBox="1"/>
                <p:nvPr/>
              </p:nvSpPr>
              <p:spPr>
                <a:xfrm>
                  <a:off x="4876800" y="1925118"/>
                  <a:ext cx="803169" cy="5132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2800" baseline="30000"/>
                    <a:t>&lt;2&gt;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410177-26CB-CE45-B411-1BEEC5FAC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1925118"/>
                  <a:ext cx="803169" cy="513282"/>
                </a:xfrm>
                <a:prstGeom prst="rect">
                  <a:avLst/>
                </a:prstGeom>
                <a:blipFill>
                  <a:blip r:embed="rId3"/>
                  <a:stretch>
                    <a:fillRect l="-3077" t="-2381" r="-3077" b="-1190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5E5957-4566-6846-8237-7CC922163769}"/>
                </a:ext>
              </a:extLst>
            </p:cNvPr>
            <p:cNvSpPr txBox="1"/>
            <p:nvPr/>
          </p:nvSpPr>
          <p:spPr>
            <a:xfrm>
              <a:off x="6617999" y="2918480"/>
              <a:ext cx="797013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/>
                <a:t>a</a:t>
              </a:r>
              <a:r>
                <a:rPr lang="en-US" sz="2800" baseline="30000"/>
                <a:t>&lt;3&gt;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64CE43-2CA4-2A49-9077-35B6B9C19525}"/>
                    </a:ext>
                  </a:extLst>
                </p:cNvPr>
                <p:cNvSpPr txBox="1"/>
                <p:nvPr/>
              </p:nvSpPr>
              <p:spPr>
                <a:xfrm>
                  <a:off x="6617999" y="1925118"/>
                  <a:ext cx="803169" cy="5132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2800" baseline="30000"/>
                    <a:t>&lt;3&gt;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64CE43-2CA4-2A49-9077-35B6B9C19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999" y="1925118"/>
                  <a:ext cx="803169" cy="513282"/>
                </a:xfrm>
                <a:prstGeom prst="rect">
                  <a:avLst/>
                </a:prstGeom>
                <a:blipFill>
                  <a:blip r:embed="rId4"/>
                  <a:stretch>
                    <a:fillRect l="-3077" t="-2381" r="-3077" b="-1190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F50C4D-C044-E646-B550-B60CAB9D7170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997413" y="3167390"/>
              <a:ext cx="879387" cy="12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8869C84-D747-5640-89E8-6D7D349CD609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5673813" y="3180090"/>
              <a:ext cx="9441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5254E0-4594-D84B-A3AC-3AD5F68A8040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7415012" y="3167390"/>
              <a:ext cx="814588" cy="12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E1EEDBA-D7FD-644E-953D-211D925FF63A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 flipV="1">
              <a:off x="8811811" y="3165340"/>
              <a:ext cx="801888" cy="2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112443A-C2C0-1B4C-83F4-9F42E8A15B67}"/>
                    </a:ext>
                  </a:extLst>
                </p:cNvPr>
                <p:cNvSpPr txBox="1"/>
                <p:nvPr/>
              </p:nvSpPr>
              <p:spPr>
                <a:xfrm>
                  <a:off x="9677145" y="1931198"/>
                  <a:ext cx="803169" cy="5132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2800" baseline="30000"/>
                    <a:t>&lt;8&gt;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112443A-C2C0-1B4C-83F4-9F42E8A15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7145" y="1931198"/>
                  <a:ext cx="803169" cy="513282"/>
                </a:xfrm>
                <a:prstGeom prst="rect">
                  <a:avLst/>
                </a:prstGeom>
                <a:blipFill>
                  <a:blip r:embed="rId5"/>
                  <a:stretch>
                    <a:fillRect l="-4615" t="-2326" r="-3077" b="-930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E4F674-165C-3744-A9DC-765526AD3CDD}"/>
                </a:ext>
              </a:extLst>
            </p:cNvPr>
            <p:cNvCxnSpPr>
              <a:stCxn id="4" idx="0"/>
              <a:endCxn id="8" idx="2"/>
            </p:cNvCxnSpPr>
            <p:nvPr/>
          </p:nvCxnSpPr>
          <p:spPr>
            <a:xfrm flipV="1">
              <a:off x="3598907" y="2438400"/>
              <a:ext cx="3078" cy="467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66BDDA3-54CC-B443-88CB-6EA8AC49113E}"/>
                </a:ext>
              </a:extLst>
            </p:cNvPr>
            <p:cNvCxnSpPr>
              <a:stCxn id="5" idx="0"/>
              <a:endCxn id="9" idx="2"/>
            </p:cNvCxnSpPr>
            <p:nvPr/>
          </p:nvCxnSpPr>
          <p:spPr>
            <a:xfrm flipV="1">
              <a:off x="5275307" y="2438400"/>
              <a:ext cx="3078" cy="48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5DDD23-9CC9-6C4E-B163-40F65710CDD2}"/>
                </a:ext>
              </a:extLst>
            </p:cNvPr>
            <p:cNvCxnSpPr>
              <a:stCxn id="10" idx="0"/>
              <a:endCxn id="11" idx="2"/>
            </p:cNvCxnSpPr>
            <p:nvPr/>
          </p:nvCxnSpPr>
          <p:spPr>
            <a:xfrm flipV="1">
              <a:off x="7016506" y="2438400"/>
              <a:ext cx="3078" cy="48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2C7D21-6531-3B4A-B9C9-95230A58A581}"/>
                </a:ext>
              </a:extLst>
            </p:cNvPr>
            <p:cNvCxnSpPr>
              <a:stCxn id="6" idx="0"/>
              <a:endCxn id="16" idx="2"/>
            </p:cNvCxnSpPr>
            <p:nvPr/>
          </p:nvCxnSpPr>
          <p:spPr>
            <a:xfrm flipH="1" flipV="1">
              <a:off x="10078730" y="2444480"/>
              <a:ext cx="1" cy="45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BB9B4DC-46A6-664D-99D3-0E6E4FE6A97E}"/>
                    </a:ext>
                  </a:extLst>
                </p:cNvPr>
                <p:cNvSpPr txBox="1"/>
                <p:nvPr/>
              </p:nvSpPr>
              <p:spPr>
                <a:xfrm>
                  <a:off x="3098189" y="4081443"/>
                  <a:ext cx="1016625" cy="4394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/>
                    <a:t>x</a:t>
                  </a:r>
                  <a:r>
                    <a:rPr lang="en-US" sz="2000" baseline="30000"/>
                    <a:t>&lt;1&gt; </a:t>
                  </a:r>
                  <a:r>
                    <a:rPr lang="en-US" sz="2000"/>
                    <a:t>=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sz="2000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endParaRPr lang="en-US" sz="2000" i="1" baseline="300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BB9B4DC-46A6-664D-99D3-0E6E4FE6A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189" y="4081443"/>
                  <a:ext cx="1016625" cy="439479"/>
                </a:xfrm>
                <a:prstGeom prst="rect">
                  <a:avLst/>
                </a:prstGeom>
                <a:blipFill>
                  <a:blip r:embed="rId6"/>
                  <a:stretch>
                    <a:fillRect l="-4878" b="-264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FFEA16-2C79-BC46-94D9-670FF24680D3}"/>
                </a:ext>
              </a:extLst>
            </p:cNvPr>
            <p:cNvSpPr txBox="1"/>
            <p:nvPr/>
          </p:nvSpPr>
          <p:spPr>
            <a:xfrm>
              <a:off x="4581211" y="4120812"/>
              <a:ext cx="140134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/>
                <a:t>x</a:t>
              </a:r>
              <a:r>
                <a:rPr lang="en-US" sz="2000" baseline="30000"/>
                <a:t>&lt;2&gt; </a:t>
              </a:r>
              <a:r>
                <a:rPr lang="en-US" sz="2000"/>
                <a:t>= </a:t>
              </a:r>
              <a:r>
                <a:rPr lang="en-US" sz="2000" i="1">
                  <a:solidFill>
                    <a:srgbClr val="0066FF"/>
                  </a:solidFill>
                </a:rPr>
                <a:t>Cats</a:t>
              </a:r>
              <a:endParaRPr lang="en-US" sz="2000" i="1" baseline="30000">
                <a:solidFill>
                  <a:srgbClr val="0066FF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D96A39-3ADE-E647-A30D-323030703D08}"/>
                </a:ext>
              </a:extLst>
            </p:cNvPr>
            <p:cNvSpPr txBox="1"/>
            <p:nvPr/>
          </p:nvSpPr>
          <p:spPr>
            <a:xfrm>
              <a:off x="9387676" y="4120812"/>
              <a:ext cx="13821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/>
                <a:t>x</a:t>
              </a:r>
              <a:r>
                <a:rPr lang="en-US" sz="2000" baseline="30000"/>
                <a:t>&lt;Tx&gt; </a:t>
              </a:r>
              <a:r>
                <a:rPr lang="en-US" sz="2000"/>
                <a:t>= </a:t>
              </a:r>
              <a:r>
                <a:rPr lang="en-US" sz="2000" i="1">
                  <a:solidFill>
                    <a:srgbClr val="0066FF"/>
                  </a:solidFill>
                </a:rPr>
                <a:t>day</a:t>
              </a:r>
              <a:endParaRPr lang="en-US" sz="2000" i="1" baseline="30000">
                <a:solidFill>
                  <a:srgbClr val="0066F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86C027-23B2-AB41-89C8-507032DBDCD9}"/>
                </a:ext>
              </a:extLst>
            </p:cNvPr>
            <p:cNvSpPr txBox="1"/>
            <p:nvPr/>
          </p:nvSpPr>
          <p:spPr>
            <a:xfrm>
              <a:off x="6105037" y="4120812"/>
              <a:ext cx="18229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/>
                <a:t>x</a:t>
              </a:r>
              <a:r>
                <a:rPr lang="en-US" sz="2000" baseline="30000"/>
                <a:t>&lt;3&gt;</a:t>
              </a:r>
              <a:r>
                <a:rPr lang="en-US" sz="2000"/>
                <a:t> = </a:t>
              </a:r>
              <a:r>
                <a:rPr lang="en-US" sz="2000" i="1">
                  <a:solidFill>
                    <a:srgbClr val="0066FF"/>
                  </a:solidFill>
                </a:rPr>
                <a:t>average</a:t>
              </a:r>
              <a:endParaRPr lang="en-US" sz="2000" i="1" baseline="30000">
                <a:solidFill>
                  <a:srgbClr val="0066F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3605CF1-A886-E644-A54F-48D95192C9ED}"/>
                </a:ext>
              </a:extLst>
            </p:cNvPr>
            <p:cNvCxnSpPr>
              <a:stCxn id="21" idx="0"/>
              <a:endCxn id="4" idx="2"/>
            </p:cNvCxnSpPr>
            <p:nvPr/>
          </p:nvCxnSpPr>
          <p:spPr>
            <a:xfrm flipH="1" flipV="1">
              <a:off x="3598907" y="3429000"/>
              <a:ext cx="7595" cy="652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C028B53-ACF2-5849-AFD8-7BEA72855064}"/>
                </a:ext>
              </a:extLst>
            </p:cNvPr>
            <p:cNvCxnSpPr>
              <a:cxnSpLocks/>
              <a:stCxn id="22" idx="0"/>
              <a:endCxn id="5" idx="2"/>
            </p:cNvCxnSpPr>
            <p:nvPr/>
          </p:nvCxnSpPr>
          <p:spPr>
            <a:xfrm flipH="1" flipV="1">
              <a:off x="5275307" y="3441700"/>
              <a:ext cx="6577" cy="679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339DA2-FEA3-0E4E-9DD6-140FEC60BE0D}"/>
                </a:ext>
              </a:extLst>
            </p:cNvPr>
            <p:cNvCxnSpPr>
              <a:stCxn id="24" idx="0"/>
              <a:endCxn id="10" idx="2"/>
            </p:cNvCxnSpPr>
            <p:nvPr/>
          </p:nvCxnSpPr>
          <p:spPr>
            <a:xfrm flipV="1">
              <a:off x="7016505" y="3441700"/>
              <a:ext cx="1" cy="679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0699B3B-91A2-5649-8E87-BEB3C207F686}"/>
                </a:ext>
              </a:extLst>
            </p:cNvPr>
            <p:cNvCxnSpPr>
              <a:stCxn id="23" idx="0"/>
              <a:endCxn id="6" idx="2"/>
            </p:cNvCxnSpPr>
            <p:nvPr/>
          </p:nvCxnSpPr>
          <p:spPr>
            <a:xfrm flipV="1">
              <a:off x="10078731" y="3426950"/>
              <a:ext cx="0" cy="693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B005A07-7068-634C-B273-E7B823EEBBC6}"/>
                    </a:ext>
                  </a:extLst>
                </p:cNvPr>
                <p:cNvSpPr txBox="1"/>
                <p:nvPr/>
              </p:nvSpPr>
              <p:spPr>
                <a:xfrm>
                  <a:off x="1098039" y="1084868"/>
                  <a:ext cx="282756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2000" baseline="30000">
                      <a:solidFill>
                        <a:srgbClr val="FF0000"/>
                      </a:solidFill>
                    </a:rPr>
                    <a:t>&lt;1&gt; </a:t>
                  </a:r>
                  <a:r>
                    <a:rPr lang="en-US" sz="2000">
                      <a:solidFill>
                        <a:srgbClr val="FF0000"/>
                      </a:solidFill>
                    </a:rPr>
                    <a:t>= P(cats) ... P(dog)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B005A07-7068-634C-B273-E7B823EEB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039" y="1084868"/>
                  <a:ext cx="2827569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9375" r="-897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4507B69-2307-ED4E-8662-185FE3CBA5AA}"/>
                    </a:ext>
                  </a:extLst>
                </p:cNvPr>
                <p:cNvSpPr txBox="1"/>
                <p:nvPr/>
              </p:nvSpPr>
              <p:spPr>
                <a:xfrm>
                  <a:off x="4011197" y="1097568"/>
                  <a:ext cx="219758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2000" baseline="30000">
                      <a:solidFill>
                        <a:srgbClr val="0066FF"/>
                      </a:solidFill>
                    </a:rPr>
                    <a:t>&lt;2&gt; </a:t>
                  </a:r>
                  <a:r>
                    <a:rPr lang="en-US" sz="2000">
                      <a:solidFill>
                        <a:srgbClr val="0066FF"/>
                      </a:solidFill>
                    </a:rPr>
                    <a:t>= P( _ | cats )</a:t>
                  </a:r>
                  <a:endParaRPr lang="en-US" sz="2000" baseline="30000">
                    <a:solidFill>
                      <a:srgbClr val="0066FF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4507B69-2307-ED4E-8662-185FE3CBA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1197" y="1097568"/>
                  <a:ext cx="2197589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9375" r="-1724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F1EAACA-6145-824A-B61F-B64E2E302E7C}"/>
                    </a:ext>
                  </a:extLst>
                </p:cNvPr>
                <p:cNvSpPr txBox="1"/>
                <p:nvPr/>
              </p:nvSpPr>
              <p:spPr>
                <a:xfrm>
                  <a:off x="6201933" y="1084868"/>
                  <a:ext cx="312412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2000" baseline="30000">
                      <a:solidFill>
                        <a:srgbClr val="FF0000"/>
                      </a:solidFill>
                    </a:rPr>
                    <a:t>&lt;3&gt; </a:t>
                  </a:r>
                  <a:r>
                    <a:rPr lang="en-US" sz="2000">
                      <a:solidFill>
                        <a:srgbClr val="FF0000"/>
                      </a:solidFill>
                    </a:rPr>
                    <a:t>= P( _ | cats average)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F1EAACA-6145-824A-B61F-B64E2E302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933" y="1084868"/>
                  <a:ext cx="3124125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9375" r="-810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69BB7D-91E9-D34A-91D9-468DFBAD83D1}"/>
                    </a:ext>
                  </a:extLst>
                </p:cNvPr>
                <p:cNvSpPr txBox="1"/>
                <p:nvPr/>
              </p:nvSpPr>
              <p:spPr>
                <a:xfrm>
                  <a:off x="9613699" y="1092998"/>
                  <a:ext cx="213988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2000" baseline="30000">
                      <a:solidFill>
                        <a:srgbClr val="0066FF"/>
                      </a:solidFill>
                    </a:rPr>
                    <a:t>&lt;8&gt; </a:t>
                  </a:r>
                  <a:r>
                    <a:rPr lang="en-US" sz="2000">
                      <a:solidFill>
                        <a:srgbClr val="0066FF"/>
                      </a:solidFill>
                    </a:rPr>
                    <a:t>= P(day | ... )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69BB7D-91E9-D34A-91D9-468DFBAD8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3699" y="1092998"/>
                  <a:ext cx="2139881" cy="400110"/>
                </a:xfrm>
                <a:prstGeom prst="rect">
                  <a:avLst/>
                </a:prstGeom>
                <a:blipFill>
                  <a:blip r:embed="rId10"/>
                  <a:stretch>
                    <a:fillRect t="-6061" r="-1775" b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A610BF0-53A4-EB4B-A863-28A37E7E909D}"/>
                </a:ext>
              </a:extLst>
            </p:cNvPr>
            <p:cNvCxnSpPr>
              <a:stCxn id="8" idx="0"/>
              <a:endCxn id="29" idx="2"/>
            </p:cNvCxnSpPr>
            <p:nvPr/>
          </p:nvCxnSpPr>
          <p:spPr>
            <a:xfrm flipH="1" flipV="1">
              <a:off x="2511824" y="1484978"/>
              <a:ext cx="1090161" cy="440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56BA5AD-5AED-4A45-B65C-4D2085815E00}"/>
                </a:ext>
              </a:extLst>
            </p:cNvPr>
            <p:cNvCxnSpPr>
              <a:stCxn id="9" idx="0"/>
              <a:endCxn id="30" idx="2"/>
            </p:cNvCxnSpPr>
            <p:nvPr/>
          </p:nvCxnSpPr>
          <p:spPr>
            <a:xfrm flipH="1" flipV="1">
              <a:off x="5109992" y="1497678"/>
              <a:ext cx="168393" cy="427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09A97EA-9244-9A4B-A60D-858707999700}"/>
                </a:ext>
              </a:extLst>
            </p:cNvPr>
            <p:cNvCxnSpPr>
              <a:stCxn id="11" idx="0"/>
              <a:endCxn id="31" idx="2"/>
            </p:cNvCxnSpPr>
            <p:nvPr/>
          </p:nvCxnSpPr>
          <p:spPr>
            <a:xfrm flipV="1">
              <a:off x="7019584" y="1484978"/>
              <a:ext cx="744412" cy="440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4F76262-896B-C64D-A226-8F006B34D369}"/>
                </a:ext>
              </a:extLst>
            </p:cNvPr>
            <p:cNvCxnSpPr>
              <a:stCxn id="16" idx="0"/>
              <a:endCxn id="32" idx="2"/>
            </p:cNvCxnSpPr>
            <p:nvPr/>
          </p:nvCxnSpPr>
          <p:spPr>
            <a:xfrm flipV="1">
              <a:off x="10078730" y="1493108"/>
              <a:ext cx="604910" cy="438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9896865-534C-C247-B4AF-7CB8C2A5F1D9}"/>
                </a:ext>
              </a:extLst>
            </p:cNvPr>
            <p:cNvSpPr txBox="1"/>
            <p:nvPr/>
          </p:nvSpPr>
          <p:spPr>
            <a:xfrm>
              <a:off x="8256513" y="4006440"/>
              <a:ext cx="5822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....</a:t>
              </a:r>
              <a:endParaRPr lang="en-US" sz="2800" baseline="3000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36C5C94-F908-8548-869E-5AE960AE4502}"/>
              </a:ext>
            </a:extLst>
          </p:cNvPr>
          <p:cNvSpPr/>
          <p:nvPr/>
        </p:nvSpPr>
        <p:spPr>
          <a:xfrm>
            <a:off x="2913820" y="5444932"/>
            <a:ext cx="6566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 &lt;EOS&gt;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982F1F8-A951-3443-BA9E-DFB3F6872BE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368257" y="4853692"/>
            <a:ext cx="1425188" cy="67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A27703B-EC20-BC42-9BB5-2A6C962BF50B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337711" y="4853692"/>
            <a:ext cx="2190355" cy="67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1DBF910-2F24-3B40-BBBB-AD98C269F033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768073" y="4853692"/>
            <a:ext cx="1822219" cy="69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73007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F695-9B13-FC41-BCED-50CA3A78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Tổng kết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3D8C-8083-BA41-A061-91BD659B3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Sequence models: định nghĩa, loại dữ liệu, và ứng dụng.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Kiến trúc RNN: định nghĩa, ký hiệu.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Truyền xuôi và truyền ngược trên RNN.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Language model: định nghĩa, bài toán language model sử dụng RNN để giải quyết.</a:t>
            </a:r>
          </a:p>
        </p:txBody>
      </p:sp>
    </p:spTree>
    <p:extLst>
      <p:ext uri="{BB962C8B-B14F-4D97-AF65-F5344CB8AC3E}">
        <p14:creationId xmlns:p14="http://schemas.microsoft.com/office/powerpoint/2010/main" val="182146777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152D-338A-684E-A64D-0F3CE18D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DE1C-E602-ED45-81EB-D1EAF601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Sequence model </a:t>
            </a:r>
            <a:r>
              <a:rPr lang="en-US"/>
              <a:t>là một tác vụ </a:t>
            </a:r>
            <a:r>
              <a:rPr lang="en-US">
                <a:solidFill>
                  <a:srgbClr val="FF0000"/>
                </a:solidFill>
              </a:rPr>
              <a:t>dự đoán </a:t>
            </a:r>
            <a:r>
              <a:rPr lang="en-US"/>
              <a:t>một đối tượng nào đó sẽ </a:t>
            </a:r>
            <a:r>
              <a:rPr lang="en-US">
                <a:solidFill>
                  <a:srgbClr val="FF0000"/>
                </a:solidFill>
              </a:rPr>
              <a:t>xuất hiện tiếp theo </a:t>
            </a:r>
            <a:r>
              <a:rPr lang="en-US"/>
              <a:t>trong một </a:t>
            </a:r>
            <a:r>
              <a:rPr lang="en-US">
                <a:solidFill>
                  <a:srgbClr val="FF0000"/>
                </a:solidFill>
              </a:rPr>
              <a:t>chuỗi các đối tượng</a:t>
            </a:r>
            <a:r>
              <a:rPr lang="en-US"/>
              <a:t>.</a:t>
            </a:r>
          </a:p>
          <a:p>
            <a:pPr lvl="1"/>
            <a:r>
              <a:rPr lang="en-US"/>
              <a:t>VD: </a:t>
            </a:r>
          </a:p>
          <a:p>
            <a:pPr lvl="2"/>
            <a:r>
              <a:rPr lang="en-US"/>
              <a:t>“con” </a:t>
            </a:r>
            <a:r>
              <a:rPr lang="en-US">
                <a:sym typeface="Wingdings" pitchFamily="2" charset="2"/>
              </a:rPr>
              <a:t>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từ</a:t>
            </a:r>
            <a:r>
              <a:rPr lang="en-US">
                <a:sym typeface="Wingdings" pitchFamily="2" charset="2"/>
              </a:rPr>
              <a:t> xuất hiện tiếp theo có thể là: “bò”, “chó”, ...</a:t>
            </a:r>
          </a:p>
          <a:p>
            <a:pPr lvl="2"/>
            <a:r>
              <a:rPr lang="en-US">
                <a:sym typeface="Wingdings" pitchFamily="2" charset="2"/>
              </a:rPr>
              <a:t>“đi”  từ xuất hiện tiếp theo có thể là: “đến trường”, ”học”, “mần”.</a:t>
            </a:r>
          </a:p>
          <a:p>
            <a:r>
              <a:rPr lang="en-US">
                <a:sym typeface="Wingdings" pitchFamily="2" charset="2"/>
              </a:rPr>
              <a:t>Trong sequence model,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input của lớp hiện tại </a:t>
            </a:r>
            <a:r>
              <a:rPr lang="en-US">
                <a:sym typeface="Wingdings" pitchFamily="2" charset="2"/>
              </a:rPr>
              <a:t>sẽ phụ thuộc vào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output của lớp trước đó</a:t>
            </a:r>
            <a:r>
              <a:rPr lang="en-US">
                <a:sym typeface="Wingdings" pitchFamily="2" charset="2"/>
              </a:rPr>
              <a:t>. Độ dài của dữ liệu input vào sẽ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không cố định.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04825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79CF-E214-47B1-9B59-40C80468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TÀI LIỆU THAM KHẢO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FE7648-3014-5F44-864C-96D96CF84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525963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Khoá học </a:t>
            </a:r>
            <a:r>
              <a:rPr lang="en-US" i="1">
                <a:solidFill>
                  <a:srgbClr val="FF0000"/>
                </a:solidFill>
              </a:rPr>
              <a:t>Neural Network and Deep learning</a:t>
            </a:r>
            <a:r>
              <a:rPr lang="en-US"/>
              <a:t>, deeplearning.ai.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Ian Goodfellow, Yoshua Bengio, Aaron Courvile, </a:t>
            </a:r>
            <a:r>
              <a:rPr lang="en-US" i="1">
                <a:solidFill>
                  <a:srgbClr val="FF0000"/>
                </a:solidFill>
              </a:rPr>
              <a:t>Deep learning</a:t>
            </a:r>
            <a:r>
              <a:rPr lang="en-US"/>
              <a:t>, MIT Press, 2016.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Andrew Ng., </a:t>
            </a:r>
            <a:r>
              <a:rPr lang="en-US" i="1">
                <a:solidFill>
                  <a:srgbClr val="FF0000"/>
                </a:solidFill>
              </a:rPr>
              <a:t>Machine Learning Yearning</a:t>
            </a:r>
            <a:r>
              <a:rPr lang="en-US"/>
              <a:t>. Link: </a:t>
            </a:r>
            <a:r>
              <a:rPr lang="en-US">
                <a:hlinkClick r:id="rId2"/>
              </a:rPr>
              <a:t>https://www.deeplearning.ai/machine-learning-yearning/</a:t>
            </a:r>
            <a:endParaRPr lang="en-US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Vũ Hữu Tiệp, </a:t>
            </a:r>
            <a:r>
              <a:rPr lang="en-US" i="1">
                <a:solidFill>
                  <a:srgbClr val="FF0000"/>
                </a:solidFill>
              </a:rPr>
              <a:t>Machine Learning cơ bản</a:t>
            </a:r>
            <a:r>
              <a:rPr lang="en-US"/>
              <a:t>, NXB Khoa học và Kỹ thuật, 2018.</a:t>
            </a:r>
          </a:p>
        </p:txBody>
      </p:sp>
    </p:spTree>
    <p:extLst>
      <p:ext uri="{BB962C8B-B14F-4D97-AF65-F5344CB8AC3E}">
        <p14:creationId xmlns:p14="http://schemas.microsoft.com/office/powerpoint/2010/main" val="23173428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7A67-6F7B-8546-8E84-A09ADDE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Minh hoạ</a:t>
            </a:r>
          </a:p>
        </p:txBody>
      </p:sp>
      <p:pic>
        <p:nvPicPr>
          <p:cNvPr id="1026" name="Picture 2" descr="Sequence Modeling With Neural Networks (Part 1): Language &amp; Seq2Seq - Indico">
            <a:extLst>
              <a:ext uri="{FF2B5EF4-FFF2-40B4-BE49-F238E27FC236}">
                <a16:creationId xmlns:a16="http://schemas.microsoft.com/office/drawing/2014/main" id="{EF02939B-BB8F-8542-AA6D-0ECA460C83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33" y="1417638"/>
            <a:ext cx="814673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34011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3C97-FF66-1B41-B7B5-067369B8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dữ liệu dạng sequence -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5C885-8264-2147-9DC3-169F4176A71A}"/>
              </a:ext>
            </a:extLst>
          </p:cNvPr>
          <p:cNvGrpSpPr/>
          <p:nvPr/>
        </p:nvGrpSpPr>
        <p:grpSpPr>
          <a:xfrm>
            <a:off x="381000" y="1493322"/>
            <a:ext cx="11089320" cy="461665"/>
            <a:chOff x="184387" y="4018442"/>
            <a:chExt cx="11815440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6A6378-FD5A-A146-8E6A-5C60960213A2}"/>
                </a:ext>
              </a:extLst>
            </p:cNvPr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39DEE7-0D53-2C46-8477-B78C4DF2FA87}"/>
                </a:ext>
              </a:extLst>
            </p:cNvPr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462E017-B4C1-724F-8E5F-966AD18CCA79}"/>
                </a:ext>
              </a:extLst>
            </p:cNvPr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87C3E3-0360-6141-B009-15C03EB7D3BC}"/>
                </a:ext>
              </a:extLst>
            </p:cNvPr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CF5A1-569C-4840-98A7-6F06E5BF8936}"/>
              </a:ext>
            </a:extLst>
          </p:cNvPr>
          <p:cNvGrpSpPr/>
          <p:nvPr/>
        </p:nvGrpSpPr>
        <p:grpSpPr>
          <a:xfrm>
            <a:off x="399279" y="2398226"/>
            <a:ext cx="11393441" cy="718505"/>
            <a:chOff x="185066" y="4828043"/>
            <a:chExt cx="11856975" cy="7185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0BCFA8-74B1-B949-932C-7A2AA075CA9C}"/>
                </a:ext>
              </a:extLst>
            </p:cNvPr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5EEA1B-AF02-8F43-87C1-331130BC879B}"/>
                </a:ext>
              </a:extLst>
            </p:cNvPr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3EDA433-A6D2-A64C-A8D5-138C5B8417E9}"/>
                </a:ext>
              </a:extLst>
            </p:cNvPr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683C7-0C87-4841-8879-6CA14D330C56}"/>
                </a:ext>
              </a:extLst>
            </p:cNvPr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1764E9-89C3-A04D-BBB6-7546053F1404}"/>
              </a:ext>
            </a:extLst>
          </p:cNvPr>
          <p:cNvGrpSpPr/>
          <p:nvPr/>
        </p:nvGrpSpPr>
        <p:grpSpPr>
          <a:xfrm>
            <a:off x="349609" y="3599167"/>
            <a:ext cx="11395627" cy="715604"/>
            <a:chOff x="347877" y="6357015"/>
            <a:chExt cx="12086032" cy="7156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6D5947-FE1B-9447-A139-DFC2CA5B707F}"/>
                </a:ext>
              </a:extLst>
            </p:cNvPr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7A23DB-EA9C-1D46-972E-F2E649543341}"/>
                </a:ext>
              </a:extLst>
            </p:cNvPr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C12C11C-A4C1-C945-A2D8-17735CC5CAD9}"/>
                </a:ext>
              </a:extLst>
            </p:cNvPr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FF2BF0-7E5B-7546-A242-6047CFFEDED3}"/>
                </a:ext>
              </a:extLst>
            </p:cNvPr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235217-CF5C-4440-96EE-0C5B54A6F5FD}"/>
              </a:ext>
            </a:extLst>
          </p:cNvPr>
          <p:cNvGrpSpPr/>
          <p:nvPr/>
        </p:nvGrpSpPr>
        <p:grpSpPr>
          <a:xfrm>
            <a:off x="355600" y="4918029"/>
            <a:ext cx="11308945" cy="707886"/>
            <a:chOff x="178994" y="3037197"/>
            <a:chExt cx="11308945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048C2A-3497-2345-8B3F-5148A3A52085}"/>
                </a:ext>
              </a:extLst>
            </p:cNvPr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FC7733-2215-C84E-BD93-2A046646018A}"/>
                </a:ext>
              </a:extLst>
            </p:cNvPr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42FB798-523B-1C46-BC6B-4D11776027BE}"/>
                </a:ext>
              </a:extLst>
            </p:cNvPr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0977EB-05D1-1543-BC0E-960A7D18350E}"/>
                </a:ext>
              </a:extLst>
            </p:cNvPr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34" name="5-Point Star 33">
                <a:extLst>
                  <a:ext uri="{FF2B5EF4-FFF2-40B4-BE49-F238E27FC236}">
                    <a16:creationId xmlns:a16="http://schemas.microsoft.com/office/drawing/2014/main" id="{9F40EC80-4789-4B41-B5C1-AC32A6C516DE}"/>
                  </a:ext>
                </a:extLst>
              </p:cNvPr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5-Point Star 34">
                <a:extLst>
                  <a:ext uri="{FF2B5EF4-FFF2-40B4-BE49-F238E27FC236}">
                    <a16:creationId xmlns:a16="http://schemas.microsoft.com/office/drawing/2014/main" id="{E0E087BE-70FB-AE4B-B545-16A106081AA1}"/>
                  </a:ext>
                </a:extLst>
              </p:cNvPr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5-Point Star 35">
                <a:extLst>
                  <a:ext uri="{FF2B5EF4-FFF2-40B4-BE49-F238E27FC236}">
                    <a16:creationId xmlns:a16="http://schemas.microsoft.com/office/drawing/2014/main" id="{EFEC6B3A-510A-7F4A-9A90-0F8D31D364F8}"/>
                  </a:ext>
                </a:extLst>
              </p:cNvPr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5-Point Star 36">
                <a:extLst>
                  <a:ext uri="{FF2B5EF4-FFF2-40B4-BE49-F238E27FC236}">
                    <a16:creationId xmlns:a16="http://schemas.microsoft.com/office/drawing/2014/main" id="{ED52919B-A458-3249-9101-E1DAB750C059}"/>
                  </a:ext>
                </a:extLst>
              </p:cNvPr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5-Point Star 37">
                <a:extLst>
                  <a:ext uri="{FF2B5EF4-FFF2-40B4-BE49-F238E27FC236}">
                    <a16:creationId xmlns:a16="http://schemas.microsoft.com/office/drawing/2014/main" id="{03C8BEFC-7653-7646-9FDB-AC9F68F13256}"/>
                  </a:ext>
                </a:extLst>
              </p:cNvPr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2699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0D55-0008-F34C-B153-E55603DE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dữ liệu dạng sequence – multi media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C63A61-A6EE-0C44-BB66-0E16AD0BBA42}"/>
              </a:ext>
            </a:extLst>
          </p:cNvPr>
          <p:cNvGrpSpPr/>
          <p:nvPr/>
        </p:nvGrpSpPr>
        <p:grpSpPr>
          <a:xfrm>
            <a:off x="859764" y="3171122"/>
            <a:ext cx="10472472" cy="942975"/>
            <a:chOff x="178994" y="2060516"/>
            <a:chExt cx="11496143" cy="9429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01DA9A-230D-474E-B143-F16A380707CC}"/>
                </a:ext>
              </a:extLst>
            </p:cNvPr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0F5D57-C1CD-844C-9091-34AB871DA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E6F9B3-D9B1-324E-81B9-76A2CDCC9888}"/>
                    </a:ext>
                  </a:extLst>
                </p:cNvPr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3B28F8-C9F9-A443-AF69-99FFD1BC2BDC}"/>
                </a:ext>
              </a:extLst>
            </p:cNvPr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884DF9-BF43-0F4E-96F2-CC0B17725C4F}"/>
              </a:ext>
            </a:extLst>
          </p:cNvPr>
          <p:cNvGrpSpPr/>
          <p:nvPr/>
        </p:nvGrpSpPr>
        <p:grpSpPr>
          <a:xfrm>
            <a:off x="699097" y="1429537"/>
            <a:ext cx="10793806" cy="1644258"/>
            <a:chOff x="178994" y="731501"/>
            <a:chExt cx="12449881" cy="17573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EB7C16-C3B2-444D-9FC6-CB6B62801768}"/>
                </a:ext>
              </a:extLst>
            </p:cNvPr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4CB413-7D9F-B445-8F1F-89DACE8EE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D5ADA8-E918-4846-A8B6-423B18011A7E}"/>
                </a:ext>
              </a:extLst>
            </p:cNvPr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1FBAC6-3A61-1F4A-86E2-8D94FFAD2EF3}"/>
                </a:ext>
              </a:extLst>
            </p:cNvPr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56912-A801-7E49-A7D3-AC0A6A3886B1}"/>
              </a:ext>
            </a:extLst>
          </p:cNvPr>
          <p:cNvGrpSpPr/>
          <p:nvPr/>
        </p:nvGrpSpPr>
        <p:grpSpPr>
          <a:xfrm>
            <a:off x="990600" y="5007236"/>
            <a:ext cx="10797123" cy="844378"/>
            <a:chOff x="182880" y="5535928"/>
            <a:chExt cx="10797123" cy="8443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C2F1BB-A5DE-3F4C-BD78-1ACD59406460}"/>
                </a:ext>
              </a:extLst>
            </p:cNvPr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1328C0-66C6-F34B-AAC8-1A95A6F1860C}"/>
                </a:ext>
              </a:extLst>
            </p:cNvPr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1A037EB-4533-1347-9CE2-1F5C340E2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D73F1D6-7298-2C44-8844-019C13398B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0D09538-0D25-F74E-9CAD-1DC299131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89E77D6-FB79-6947-A3ED-14AA94DCE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49DA1AD-BD67-F248-A047-170BE623ABB6}"/>
                </a:ext>
              </a:extLst>
            </p:cNvPr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CAF0CB-E2DB-D347-96CC-3BDF33E0546C}"/>
                </a:ext>
              </a:extLst>
            </p:cNvPr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062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1DA8-FC6C-584F-BED9-AB90D35B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MODEL – BÀI TOÁN </a:t>
            </a:r>
            <a:br>
              <a:rPr lang="en-US"/>
            </a:br>
            <a:r>
              <a:rPr lang="en-US">
                <a:solidFill>
                  <a:srgbClr val="008000"/>
                </a:solidFill>
              </a:rPr>
              <a:t>NAME ENTITIES RECOGNITION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C0F7C1-12D7-A24B-A6EF-E67B6BC43719}"/>
              </a:ext>
            </a:extLst>
          </p:cNvPr>
          <p:cNvSpPr/>
          <p:nvPr/>
        </p:nvSpPr>
        <p:spPr>
          <a:xfrm>
            <a:off x="1981110" y="1828800"/>
            <a:ext cx="982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Harry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Potter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and </a:t>
            </a:r>
            <a:r>
              <a:rPr lang="en-US" sz="2800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Hermione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>
                <a:solidFill>
                  <a:srgbClr val="000099"/>
                </a:solidFill>
                <a:latin typeface="Century Schoolbook" charset="0"/>
                <a:ea typeface="Century Schoolbook" charset="0"/>
                <a:cs typeface="Century Schoolbook" charset="0"/>
              </a:rPr>
              <a:t>Granger</a:t>
            </a:r>
            <a:r>
              <a:rPr lang="en-US" sz="2800" dirty="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 invented a </a:t>
            </a:r>
            <a:r>
              <a:rPr lang="en-US" sz="2800">
                <a:solidFill>
                  <a:srgbClr val="0066FF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sz="2800" dirty="0">
              <a:solidFill>
                <a:srgbClr val="0066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E29CC-9156-B545-BA5C-6070A7F050E3}"/>
              </a:ext>
            </a:extLst>
          </p:cNvPr>
          <p:cNvSpPr txBox="1"/>
          <p:nvPr/>
        </p:nvSpPr>
        <p:spPr>
          <a:xfrm>
            <a:off x="584200" y="184402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66FF"/>
                </a:solidFill>
              </a:rPr>
              <a:t>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3AB02D-9F6E-8144-A493-A48BA787D4C3}"/>
              </a:ext>
            </a:extLst>
          </p:cNvPr>
          <p:cNvSpPr/>
          <p:nvPr/>
        </p:nvSpPr>
        <p:spPr>
          <a:xfrm>
            <a:off x="1981110" y="3429000"/>
            <a:ext cx="982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    1         1        </a:t>
            </a:r>
            <a:r>
              <a:rPr lang="en-US" sz="28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0           1               1          0         0   </a:t>
            </a:r>
            <a:r>
              <a:rPr lang="en-US" sz="280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0       0  </a:t>
            </a:r>
            <a:endParaRPr lang="en-US" sz="2800" dirty="0">
              <a:solidFill>
                <a:srgbClr val="FF0000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C97B5-E0FA-F346-9EE5-9FA06BF3E1D5}"/>
              </a:ext>
            </a:extLst>
          </p:cNvPr>
          <p:cNvSpPr txBox="1"/>
          <p:nvPr/>
        </p:nvSpPr>
        <p:spPr>
          <a:xfrm>
            <a:off x="609510" y="34290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F05FA-4DBE-7D49-814D-BE459DA6A6C7}"/>
              </a:ext>
            </a:extLst>
          </p:cNvPr>
          <p:cNvSpPr txBox="1"/>
          <p:nvPr/>
        </p:nvSpPr>
        <p:spPr>
          <a:xfrm>
            <a:off x="2285910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&lt;1&gt;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12343-7739-234D-9C50-F21AFE2AD895}"/>
              </a:ext>
            </a:extLst>
          </p:cNvPr>
          <p:cNvSpPr txBox="1"/>
          <p:nvPr/>
        </p:nvSpPr>
        <p:spPr>
          <a:xfrm>
            <a:off x="3276510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&lt;2&gt;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E2283-4F8A-4845-95CA-DD514D01493F}"/>
              </a:ext>
            </a:extLst>
          </p:cNvPr>
          <p:cNvSpPr txBox="1"/>
          <p:nvPr/>
        </p:nvSpPr>
        <p:spPr>
          <a:xfrm>
            <a:off x="4232767" y="251460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&lt;3&gt;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1DBF10-4D5D-0B44-A284-F20D0F6A11D8}"/>
              </a:ext>
            </a:extLst>
          </p:cNvPr>
          <p:cNvSpPr txBox="1"/>
          <p:nvPr/>
        </p:nvSpPr>
        <p:spPr>
          <a:xfrm>
            <a:off x="10896510" y="2510135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X</a:t>
            </a:r>
            <a:r>
              <a:rPr lang="en-US" sz="2400" i="1" baseline="30000">
                <a:solidFill>
                  <a:srgbClr val="008000"/>
                </a:solidFill>
              </a:rPr>
              <a:t>&lt;9&gt;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21120-0A05-6D4B-943D-1A87800DBB65}"/>
              </a:ext>
            </a:extLst>
          </p:cNvPr>
          <p:cNvSpPr txBox="1"/>
          <p:nvPr/>
        </p:nvSpPr>
        <p:spPr>
          <a:xfrm>
            <a:off x="2362110" y="3969385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y</a:t>
            </a:r>
            <a:r>
              <a:rPr lang="en-US" sz="2400" i="1" baseline="30000">
                <a:solidFill>
                  <a:srgbClr val="008000"/>
                </a:solidFill>
              </a:rPr>
              <a:t>&lt;1&gt;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FBECB8-DCC4-614C-97F4-FB1120C07794}"/>
              </a:ext>
            </a:extLst>
          </p:cNvPr>
          <p:cNvSpPr txBox="1"/>
          <p:nvPr/>
        </p:nvSpPr>
        <p:spPr>
          <a:xfrm>
            <a:off x="3352710" y="3969385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y</a:t>
            </a:r>
            <a:r>
              <a:rPr lang="en-US" sz="2400" i="1" baseline="30000">
                <a:solidFill>
                  <a:srgbClr val="008000"/>
                </a:solidFill>
              </a:rPr>
              <a:t>&lt;2&gt;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AD3F9-F22D-A543-9752-7659F55E9E44}"/>
              </a:ext>
            </a:extLst>
          </p:cNvPr>
          <p:cNvSpPr txBox="1"/>
          <p:nvPr/>
        </p:nvSpPr>
        <p:spPr>
          <a:xfrm>
            <a:off x="4308967" y="3969385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y</a:t>
            </a:r>
            <a:r>
              <a:rPr lang="en-US" sz="2400" i="1" baseline="30000">
                <a:solidFill>
                  <a:srgbClr val="008000"/>
                </a:solidFill>
              </a:rPr>
              <a:t>&lt;3&gt;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FE976-696D-3A42-84FB-841FC8EF0C22}"/>
              </a:ext>
            </a:extLst>
          </p:cNvPr>
          <p:cNvSpPr txBox="1"/>
          <p:nvPr/>
        </p:nvSpPr>
        <p:spPr>
          <a:xfrm>
            <a:off x="10972710" y="3964920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y</a:t>
            </a:r>
            <a:r>
              <a:rPr lang="en-US" sz="2400" i="1" baseline="30000">
                <a:solidFill>
                  <a:srgbClr val="008000"/>
                </a:solidFill>
              </a:rPr>
              <a:t>&lt;9&gt;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543D4E-CBEF-4C4D-8C7A-4CA6008FE66C}"/>
              </a:ext>
            </a:extLst>
          </p:cNvPr>
          <p:cNvSpPr txBox="1"/>
          <p:nvPr/>
        </p:nvSpPr>
        <p:spPr>
          <a:xfrm>
            <a:off x="7391310" y="2514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......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0DF16-557F-6840-BC7A-4B44AB456F37}"/>
              </a:ext>
            </a:extLst>
          </p:cNvPr>
          <p:cNvSpPr txBox="1"/>
          <p:nvPr/>
        </p:nvSpPr>
        <p:spPr>
          <a:xfrm>
            <a:off x="7391310" y="39649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......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16316E-1CC9-ED4C-8DBA-6376BFE1A919}"/>
              </a:ext>
            </a:extLst>
          </p:cNvPr>
          <p:cNvSpPr/>
          <p:nvPr/>
        </p:nvSpPr>
        <p:spPr>
          <a:xfrm>
            <a:off x="1828710" y="2352020"/>
            <a:ext cx="10134600" cy="848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29C8FE-9115-5E44-B97F-051FCB9D4C05}"/>
              </a:ext>
            </a:extLst>
          </p:cNvPr>
          <p:cNvSpPr txBox="1"/>
          <p:nvPr/>
        </p:nvSpPr>
        <p:spPr>
          <a:xfrm>
            <a:off x="1388069" y="5130850"/>
            <a:ext cx="3929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99"/>
                </a:solidFill>
              </a:rPr>
              <a:t>T</a:t>
            </a:r>
            <a:r>
              <a:rPr lang="en-US" sz="2800" baseline="-25000">
                <a:solidFill>
                  <a:srgbClr val="000099"/>
                </a:solidFill>
              </a:rPr>
              <a:t>x</a:t>
            </a:r>
            <a:r>
              <a:rPr lang="en-US" sz="2800">
                <a:solidFill>
                  <a:srgbClr val="000099"/>
                </a:solidFill>
              </a:rPr>
              <a:t> = 9</a:t>
            </a:r>
            <a:r>
              <a:rPr lang="en-US" sz="2800"/>
              <a:t>: Độ dài X sẽ là 9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A5057BF-D336-024B-A7A0-7A94B7C68880}"/>
              </a:ext>
            </a:extLst>
          </p:cNvPr>
          <p:cNvCxnSpPr>
            <a:cxnSpLocks/>
            <a:stCxn id="19" idx="1"/>
            <a:endCxn id="20" idx="1"/>
          </p:cNvCxnSpPr>
          <p:nvPr/>
        </p:nvCxnSpPr>
        <p:spPr>
          <a:xfrm rot="10800000" flipV="1">
            <a:off x="1388070" y="2776210"/>
            <a:ext cx="440641" cy="2616250"/>
          </a:xfrm>
          <a:prstGeom prst="curvedConnector3">
            <a:avLst>
              <a:gd name="adj1" fmla="val 15187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70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7D9B-D546-5D43-B9B1-5982C6BE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ký hiệu mới trong Sequence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8537F6F-6D9A-9D4D-95D4-383C6F6A2C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8029863"/>
                  </p:ext>
                </p:extLst>
              </p:nvPr>
            </p:nvGraphicFramePr>
            <p:xfrm>
              <a:off x="990600" y="1981200"/>
              <a:ext cx="10439400" cy="31318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871708959"/>
                        </a:ext>
                      </a:extLst>
                    </a:gridCol>
                    <a:gridCol w="8039100">
                      <a:extLst>
                        <a:ext uri="{9D8B030D-6E8A-4147-A177-3AD203B41FA5}">
                          <a16:colId xmlns:a16="http://schemas.microsoft.com/office/drawing/2014/main" val="3034809662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Ký hiệu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Ý nghĩa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907699"/>
                      </a:ext>
                    </a:extLst>
                  </a:tr>
                  <a:tr h="495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X</a:t>
                          </a:r>
                          <a:r>
                            <a:rPr lang="en-US" sz="2400" baseline="30000">
                              <a:solidFill>
                                <a:srgbClr val="FF0000"/>
                              </a:solidFill>
                            </a:rPr>
                            <a:t>&lt;i&gt;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Phần tử vị trí thứ i trong sequence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2113469"/>
                      </a:ext>
                    </a:extLst>
                  </a:tr>
                  <a:tr h="4953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400" b="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vi-VN" sz="2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</m:d>
                                    <m:r>
                                      <a:rPr lang="vi-VN" sz="24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sz="24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vi-VN" sz="24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Phần tử thứ t trong sequence thứ i (</a:t>
                          </a:r>
                          <a:r>
                            <a:rPr lang="en-US" sz="2400" i="1"/>
                            <a:t>sequence thứ i ở đây là điểm dữ liệu thứ i trong tập huấn luyện</a:t>
                          </a:r>
                          <a:r>
                            <a:rPr lang="en-US" sz="240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6864454"/>
                      </a:ext>
                    </a:extLst>
                  </a:tr>
                  <a:tr h="495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T</a:t>
                          </a:r>
                          <a:r>
                            <a:rPr lang="en-US" sz="2400" baseline="-2500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Độ dài của input sequence 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5610196"/>
                      </a:ext>
                    </a:extLst>
                  </a:tr>
                  <a:tr h="4953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400" i="1" baseline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1" baseline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i="1" baseline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  <m:sup>
                                    <m:r>
                                      <a:rPr lang="vi-VN" sz="2400" b="0" i="1" baseline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sz="2400" b="0" i="1" baseline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vi-VN" sz="2400" b="0" i="1" baseline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aseline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Độ dài của input sequence X ở điểm dữ liệu thứ i trong tập huấn luyện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91332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8537F6F-6D9A-9D4D-95D4-383C6F6A2C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8029863"/>
                  </p:ext>
                </p:extLst>
              </p:nvPr>
            </p:nvGraphicFramePr>
            <p:xfrm>
              <a:off x="990600" y="1981200"/>
              <a:ext cx="10439400" cy="31318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1871708959"/>
                        </a:ext>
                      </a:extLst>
                    </a:gridCol>
                    <a:gridCol w="8039100">
                      <a:extLst>
                        <a:ext uri="{9D8B030D-6E8A-4147-A177-3AD203B41FA5}">
                          <a16:colId xmlns:a16="http://schemas.microsoft.com/office/drawing/2014/main" val="3034809662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Ký hiệu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Ý nghĩa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907699"/>
                      </a:ext>
                    </a:extLst>
                  </a:tr>
                  <a:tr h="495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X</a:t>
                          </a:r>
                          <a:r>
                            <a:rPr lang="en-US" sz="2400" baseline="30000">
                              <a:solidFill>
                                <a:srgbClr val="FF0000"/>
                              </a:solidFill>
                            </a:rPr>
                            <a:t>&lt;i&gt;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Phần tử vị trí thứ i trong sequence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211346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9" t="-126154" r="-335979" b="-17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Phần tử thứ t trong sequence thứ i (</a:t>
                          </a:r>
                          <a:r>
                            <a:rPr lang="en-US" sz="2400" i="1"/>
                            <a:t>sequence thứ i ở đây là điểm dữ liệu thứ i trong tập huấn luyện</a:t>
                          </a:r>
                          <a:r>
                            <a:rPr lang="en-US" sz="240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6864454"/>
                      </a:ext>
                    </a:extLst>
                  </a:tr>
                  <a:tr h="4953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T</a:t>
                          </a:r>
                          <a:r>
                            <a:rPr lang="en-US" sz="2400" baseline="-2500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Độ dài của input sequence 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5610196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9" t="-286154" r="-335979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Độ dài của input sequence X ở điểm dữ liệu thứ i trong tập huấn luyện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91332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0908464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5172</TotalTime>
  <Words>2597</Words>
  <Application>Microsoft Macintosh PowerPoint</Application>
  <PresentationFormat>Widescreen</PresentationFormat>
  <Paragraphs>521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Cambria Math</vt:lpstr>
      <vt:lpstr>Century Schoolbook</vt:lpstr>
      <vt:lpstr>Wingdings</vt:lpstr>
      <vt:lpstr>Default Design</vt:lpstr>
      <vt:lpstr>CHƯƠNG 5 MẠNG NEURAL HỒI QUY (P1)</vt:lpstr>
      <vt:lpstr>NỘI DUNG</vt:lpstr>
      <vt:lpstr>SEQUENCE MODEL</vt:lpstr>
      <vt:lpstr>Sequence model</vt:lpstr>
      <vt:lpstr>Minh hoạ</vt:lpstr>
      <vt:lpstr>Các dữ liệu dạng sequence - Text</vt:lpstr>
      <vt:lpstr>Các dữ liệu dạng sequence – multi media</vt:lpstr>
      <vt:lpstr>SEQUENCE MODEL – BÀI TOÁN  NAME ENTITIES RECOGNITION</vt:lpstr>
      <vt:lpstr>Một số ký hiệu mới trong Sequence model</vt:lpstr>
      <vt:lpstr>Biểu diễn từ trong Sequence model </vt:lpstr>
      <vt:lpstr>Biểu diễn từ trong Sequence model </vt:lpstr>
      <vt:lpstr>Biểu diễn từ trong Sequence model </vt:lpstr>
      <vt:lpstr>Recurrent Neural Network</vt:lpstr>
      <vt:lpstr>Mạng neural truyền thống</vt:lpstr>
      <vt:lpstr>Vấn đề xảy ra khi dùng mạng neural truyền thống cho sequence data</vt:lpstr>
      <vt:lpstr>Recurrent Neural network Truyền qua từng layer</vt:lpstr>
      <vt:lpstr>Recurrent Neural network Truyền qua từng layer</vt:lpstr>
      <vt:lpstr>Recurrent Neural network Truyền qua từng layer</vt:lpstr>
      <vt:lpstr>Tham số trong mô hình RNN</vt:lpstr>
      <vt:lpstr>Truyền tham số trong mô hình RNN</vt:lpstr>
      <vt:lpstr>Ví dụ: bài toán nhận dạng tên người</vt:lpstr>
      <vt:lpstr>Forward Propagation</vt:lpstr>
      <vt:lpstr>Forward Propagation</vt:lpstr>
      <vt:lpstr>Backward propagation cho RNN</vt:lpstr>
      <vt:lpstr>Backward propagation cho RNN</vt:lpstr>
      <vt:lpstr>Backward propagation through time</vt:lpstr>
      <vt:lpstr>Backward propagation through time</vt:lpstr>
      <vt:lpstr>Các loại RNN</vt:lpstr>
      <vt:lpstr>Many-to-many</vt:lpstr>
      <vt:lpstr>Many-to-one</vt:lpstr>
      <vt:lpstr>One-to-many</vt:lpstr>
      <vt:lpstr>Many-to-many</vt:lpstr>
      <vt:lpstr>Language models</vt:lpstr>
      <vt:lpstr>Định nghĩa Language model</vt:lpstr>
      <vt:lpstr>Ví dụ:</vt:lpstr>
      <vt:lpstr>Token in language model</vt:lpstr>
      <vt:lpstr>Huấn luyện RNN model cho language model</vt:lpstr>
      <vt:lpstr>Ví dụ</vt:lpstr>
      <vt:lpstr>Tổng kết</vt:lpstr>
      <vt:lpstr>TÀI LIỆU THAM KHẢO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 cc</dc:title>
  <dc:creator>Hong</dc:creator>
  <cp:lastModifiedBy>Lưu Thanh Sơn</cp:lastModifiedBy>
  <cp:revision>932</cp:revision>
  <cp:lastPrinted>2019-06-18T07:05:10Z</cp:lastPrinted>
  <dcterms:created xsi:type="dcterms:W3CDTF">2008-06-14T04:13:27Z</dcterms:created>
  <dcterms:modified xsi:type="dcterms:W3CDTF">2021-05-28T04:00:43Z</dcterms:modified>
</cp:coreProperties>
</file>